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4" r:id="rId4"/>
    <p:sldId id="265" r:id="rId5"/>
    <p:sldId id="267" r:id="rId6"/>
    <p:sldId id="268" r:id="rId7"/>
    <p:sldId id="270" r:id="rId8"/>
    <p:sldId id="271" r:id="rId9"/>
    <p:sldId id="273" r:id="rId10"/>
    <p:sldId id="274" r:id="rId11"/>
    <p:sldId id="275" r:id="rId12"/>
  </p:sldIdLst>
  <p:sldSz cx="9144000" cy="6858000" type="screen4x3"/>
  <p:notesSz cx="6797675" cy="9926638"/>
  <p:defaultTextStyle>
    <a:defPPr>
      <a:defRPr lang="en-US"/>
    </a:defPPr>
    <a:lvl1pPr marL="0" algn="l" defTabSz="457142" rtl="0" eaLnBrk="1" latinLnBrk="0" hangingPunct="1">
      <a:defRPr sz="1900" kern="1200">
        <a:solidFill>
          <a:schemeClr val="tx1"/>
        </a:solidFill>
        <a:latin typeface="+mn-lt"/>
        <a:ea typeface="+mn-ea"/>
        <a:cs typeface="+mn-cs"/>
      </a:defRPr>
    </a:lvl1pPr>
    <a:lvl2pPr marL="457142" algn="l" defTabSz="457142" rtl="0" eaLnBrk="1" latinLnBrk="0" hangingPunct="1">
      <a:defRPr sz="1900" kern="1200">
        <a:solidFill>
          <a:schemeClr val="tx1"/>
        </a:solidFill>
        <a:latin typeface="+mn-lt"/>
        <a:ea typeface="+mn-ea"/>
        <a:cs typeface="+mn-cs"/>
      </a:defRPr>
    </a:lvl2pPr>
    <a:lvl3pPr marL="914284" algn="l" defTabSz="457142" rtl="0" eaLnBrk="1" latinLnBrk="0" hangingPunct="1">
      <a:defRPr sz="1900" kern="1200">
        <a:solidFill>
          <a:schemeClr val="tx1"/>
        </a:solidFill>
        <a:latin typeface="+mn-lt"/>
        <a:ea typeface="+mn-ea"/>
        <a:cs typeface="+mn-cs"/>
      </a:defRPr>
    </a:lvl3pPr>
    <a:lvl4pPr marL="1371427" algn="l" defTabSz="457142" rtl="0" eaLnBrk="1" latinLnBrk="0" hangingPunct="1">
      <a:defRPr sz="1900" kern="1200">
        <a:solidFill>
          <a:schemeClr val="tx1"/>
        </a:solidFill>
        <a:latin typeface="+mn-lt"/>
        <a:ea typeface="+mn-ea"/>
        <a:cs typeface="+mn-cs"/>
      </a:defRPr>
    </a:lvl4pPr>
    <a:lvl5pPr marL="1828569" algn="l" defTabSz="457142" rtl="0" eaLnBrk="1" latinLnBrk="0" hangingPunct="1">
      <a:defRPr sz="1900" kern="1200">
        <a:solidFill>
          <a:schemeClr val="tx1"/>
        </a:solidFill>
        <a:latin typeface="+mn-lt"/>
        <a:ea typeface="+mn-ea"/>
        <a:cs typeface="+mn-cs"/>
      </a:defRPr>
    </a:lvl5pPr>
    <a:lvl6pPr marL="2285711" algn="l" defTabSz="457142" rtl="0" eaLnBrk="1" latinLnBrk="0" hangingPunct="1">
      <a:defRPr sz="1900" kern="1200">
        <a:solidFill>
          <a:schemeClr val="tx1"/>
        </a:solidFill>
        <a:latin typeface="+mn-lt"/>
        <a:ea typeface="+mn-ea"/>
        <a:cs typeface="+mn-cs"/>
      </a:defRPr>
    </a:lvl6pPr>
    <a:lvl7pPr marL="2742853" algn="l" defTabSz="457142" rtl="0" eaLnBrk="1" latinLnBrk="0" hangingPunct="1">
      <a:defRPr sz="1900" kern="1200">
        <a:solidFill>
          <a:schemeClr val="tx1"/>
        </a:solidFill>
        <a:latin typeface="+mn-lt"/>
        <a:ea typeface="+mn-ea"/>
        <a:cs typeface="+mn-cs"/>
      </a:defRPr>
    </a:lvl7pPr>
    <a:lvl8pPr marL="3199995" algn="l" defTabSz="457142" rtl="0" eaLnBrk="1" latinLnBrk="0" hangingPunct="1">
      <a:defRPr sz="1900" kern="1200">
        <a:solidFill>
          <a:schemeClr val="tx1"/>
        </a:solidFill>
        <a:latin typeface="+mn-lt"/>
        <a:ea typeface="+mn-ea"/>
        <a:cs typeface="+mn-cs"/>
      </a:defRPr>
    </a:lvl8pPr>
    <a:lvl9pPr marL="3657138" algn="l" defTabSz="457142"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Title" id="{FFEDFDCB-8677-8240-B787-8EBE4EB20AE2}">
          <p14:sldIdLst>
            <p14:sldId id="256"/>
            <p14:sldId id="258"/>
            <p14:sldId id="264"/>
            <p14:sldId id="265"/>
            <p14:sldId id="267"/>
            <p14:sldId id="268"/>
            <p14:sldId id="270"/>
            <p14:sldId id="271"/>
            <p14:sldId id="273"/>
            <p14:sldId id="274"/>
            <p14:sldId id="275"/>
          </p14:sldIdLst>
        </p14:section>
        <p14:section name="Saturs" id="{082A3544-F59F-F644-8927-C9612E6726D8}">
          <p14:sldIdLst/>
        </p14:section>
        <p14:section name="Saturs" id="{3E52F939-DEF8-2E40-8F5F-250153140BE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82"/>
    <a:srgbClr val="FFFFFF"/>
    <a:srgbClr val="D0D0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71" autoAdjust="0"/>
  </p:normalViewPr>
  <p:slideViewPr>
    <p:cSldViewPr snapToGrid="0" snapToObjects="1">
      <p:cViewPr varScale="1">
        <p:scale>
          <a:sx n="119" d="100"/>
          <a:sy n="119" d="100"/>
        </p:scale>
        <p:origin x="-9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nexus_ppt-09-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781297" y="2179440"/>
            <a:ext cx="5993496" cy="1470025"/>
          </a:xfrm>
        </p:spPr>
        <p:txBody>
          <a:bodyPr anchor="b">
            <a:normAutofit/>
          </a:bodyPr>
          <a:lstStyle>
            <a:lvl1pPr algn="r">
              <a:defRPr sz="4000" cap="all">
                <a:solidFill>
                  <a:srgbClr val="686882"/>
                </a:solidFill>
                <a:latin typeface="Avenir Book"/>
                <a:cs typeface="Avenir Book"/>
              </a:defRPr>
            </a:lvl1pPr>
          </a:lstStyle>
          <a:p>
            <a:r>
              <a:rPr lang="lv-LV" dirty="0" smtClean="0"/>
              <a:t>Click to edit Master title style</a:t>
            </a:r>
            <a:endParaRPr lang="en-US" dirty="0"/>
          </a:p>
        </p:txBody>
      </p:sp>
      <p:sp>
        <p:nvSpPr>
          <p:cNvPr id="3" name="Subtitle 2"/>
          <p:cNvSpPr>
            <a:spLocks noGrp="1"/>
          </p:cNvSpPr>
          <p:nvPr>
            <p:ph type="subTitle" idx="1"/>
          </p:nvPr>
        </p:nvSpPr>
        <p:spPr>
          <a:xfrm>
            <a:off x="3097889" y="3520967"/>
            <a:ext cx="5676904" cy="689968"/>
          </a:xfrm>
        </p:spPr>
        <p:txBody>
          <a:bodyPr>
            <a:normAutofit/>
          </a:bodyPr>
          <a:lstStyle>
            <a:lvl1pPr marL="0" indent="0" algn="r">
              <a:buNone/>
              <a:defRPr sz="2700" b="0" i="0">
                <a:solidFill>
                  <a:srgbClr val="7F7F7F"/>
                </a:solidFill>
                <a:latin typeface="Avenir Book"/>
                <a:cs typeface="Avenir Book"/>
              </a:defRPr>
            </a:lvl1pPr>
            <a:lvl2pPr marL="457142" indent="0" algn="ctr">
              <a:buNone/>
              <a:defRPr>
                <a:solidFill>
                  <a:schemeClr val="tx1">
                    <a:tint val="75000"/>
                  </a:schemeClr>
                </a:solidFill>
              </a:defRPr>
            </a:lvl2pPr>
            <a:lvl3pPr marL="914284" indent="0" algn="ctr">
              <a:buNone/>
              <a:defRPr>
                <a:solidFill>
                  <a:schemeClr val="tx1">
                    <a:tint val="75000"/>
                  </a:schemeClr>
                </a:solidFill>
              </a:defRPr>
            </a:lvl3pPr>
            <a:lvl4pPr marL="1371427" indent="0" algn="ctr">
              <a:buNone/>
              <a:defRPr>
                <a:solidFill>
                  <a:schemeClr val="tx1">
                    <a:tint val="75000"/>
                  </a:schemeClr>
                </a:solidFill>
              </a:defRPr>
            </a:lvl4pPr>
            <a:lvl5pPr marL="1828569" indent="0" algn="ctr">
              <a:buNone/>
              <a:defRPr>
                <a:solidFill>
                  <a:schemeClr val="tx1">
                    <a:tint val="75000"/>
                  </a:schemeClr>
                </a:solidFill>
              </a:defRPr>
            </a:lvl5pPr>
            <a:lvl6pPr marL="2285711" indent="0" algn="ctr">
              <a:buNone/>
              <a:defRPr>
                <a:solidFill>
                  <a:schemeClr val="tx1">
                    <a:tint val="75000"/>
                  </a:schemeClr>
                </a:solidFill>
              </a:defRPr>
            </a:lvl6pPr>
            <a:lvl7pPr marL="2742853" indent="0" algn="ctr">
              <a:buNone/>
              <a:defRPr>
                <a:solidFill>
                  <a:schemeClr val="tx1">
                    <a:tint val="75000"/>
                  </a:schemeClr>
                </a:solidFill>
              </a:defRPr>
            </a:lvl7pPr>
            <a:lvl8pPr marL="3199995" indent="0" algn="ctr">
              <a:buNone/>
              <a:defRPr>
                <a:solidFill>
                  <a:schemeClr val="tx1">
                    <a:tint val="75000"/>
                  </a:schemeClr>
                </a:solidFill>
              </a:defRPr>
            </a:lvl8pPr>
            <a:lvl9pPr marL="3657138" indent="0" algn="ctr">
              <a:buNone/>
              <a:defRPr>
                <a:solidFill>
                  <a:schemeClr val="tx1">
                    <a:tint val="75000"/>
                  </a:schemeClr>
                </a:solidFill>
              </a:defRPr>
            </a:lvl9pPr>
          </a:lstStyle>
          <a:p>
            <a:r>
              <a:rPr lang="lv-LV" dirty="0" smtClean="0"/>
              <a:t>Click to edit Master subtitle style</a:t>
            </a:r>
            <a:endParaRPr lang="en-US" dirty="0"/>
          </a:p>
        </p:txBody>
      </p:sp>
    </p:spTree>
    <p:extLst>
      <p:ext uri="{BB962C8B-B14F-4D97-AF65-F5344CB8AC3E}">
        <p14:creationId xmlns:p14="http://schemas.microsoft.com/office/powerpoint/2010/main" xmlns="" val="182549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descr="conexus_ppt-08-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781297" y="2179440"/>
            <a:ext cx="5993496" cy="1470025"/>
          </a:xfrm>
        </p:spPr>
        <p:txBody>
          <a:bodyPr anchor="b">
            <a:normAutofit/>
          </a:bodyPr>
          <a:lstStyle>
            <a:lvl1pPr algn="r">
              <a:defRPr sz="4000" cap="all">
                <a:solidFill>
                  <a:srgbClr val="FFFFFF"/>
                </a:solidFill>
                <a:latin typeface="Avenir Book"/>
                <a:cs typeface="Avenir Book"/>
              </a:defRPr>
            </a:lvl1pPr>
          </a:lstStyle>
          <a:p>
            <a:r>
              <a:rPr lang="lv-LV" dirty="0" smtClean="0"/>
              <a:t>Click to edit Master title style</a:t>
            </a:r>
            <a:endParaRPr lang="en-US" dirty="0"/>
          </a:p>
        </p:txBody>
      </p:sp>
      <p:sp>
        <p:nvSpPr>
          <p:cNvPr id="3" name="Subtitle 2"/>
          <p:cNvSpPr>
            <a:spLocks noGrp="1"/>
          </p:cNvSpPr>
          <p:nvPr>
            <p:ph type="subTitle" idx="1"/>
          </p:nvPr>
        </p:nvSpPr>
        <p:spPr>
          <a:xfrm>
            <a:off x="3097889" y="3520967"/>
            <a:ext cx="5676904" cy="689968"/>
          </a:xfrm>
        </p:spPr>
        <p:txBody>
          <a:bodyPr/>
          <a:lstStyle>
            <a:lvl1pPr marL="0" indent="0" algn="r">
              <a:buNone/>
              <a:defRPr b="0" i="0">
                <a:solidFill>
                  <a:schemeClr val="bg1"/>
                </a:solidFill>
                <a:latin typeface="Avenir Book"/>
                <a:cs typeface="Avenir Book"/>
              </a:defRPr>
            </a:lvl1pPr>
            <a:lvl2pPr marL="457142" indent="0" algn="ctr">
              <a:buNone/>
              <a:defRPr>
                <a:solidFill>
                  <a:schemeClr val="tx1">
                    <a:tint val="75000"/>
                  </a:schemeClr>
                </a:solidFill>
              </a:defRPr>
            </a:lvl2pPr>
            <a:lvl3pPr marL="914284" indent="0" algn="ctr">
              <a:buNone/>
              <a:defRPr>
                <a:solidFill>
                  <a:schemeClr val="tx1">
                    <a:tint val="75000"/>
                  </a:schemeClr>
                </a:solidFill>
              </a:defRPr>
            </a:lvl3pPr>
            <a:lvl4pPr marL="1371427" indent="0" algn="ctr">
              <a:buNone/>
              <a:defRPr>
                <a:solidFill>
                  <a:schemeClr val="tx1">
                    <a:tint val="75000"/>
                  </a:schemeClr>
                </a:solidFill>
              </a:defRPr>
            </a:lvl4pPr>
            <a:lvl5pPr marL="1828569" indent="0" algn="ctr">
              <a:buNone/>
              <a:defRPr>
                <a:solidFill>
                  <a:schemeClr val="tx1">
                    <a:tint val="75000"/>
                  </a:schemeClr>
                </a:solidFill>
              </a:defRPr>
            </a:lvl5pPr>
            <a:lvl6pPr marL="2285711" indent="0" algn="ctr">
              <a:buNone/>
              <a:defRPr>
                <a:solidFill>
                  <a:schemeClr val="tx1">
                    <a:tint val="75000"/>
                  </a:schemeClr>
                </a:solidFill>
              </a:defRPr>
            </a:lvl6pPr>
            <a:lvl7pPr marL="2742853" indent="0" algn="ctr">
              <a:buNone/>
              <a:defRPr>
                <a:solidFill>
                  <a:schemeClr val="tx1">
                    <a:tint val="75000"/>
                  </a:schemeClr>
                </a:solidFill>
              </a:defRPr>
            </a:lvl7pPr>
            <a:lvl8pPr marL="3199995" indent="0" algn="ctr">
              <a:buNone/>
              <a:defRPr>
                <a:solidFill>
                  <a:schemeClr val="tx1">
                    <a:tint val="75000"/>
                  </a:schemeClr>
                </a:solidFill>
              </a:defRPr>
            </a:lvl8pPr>
            <a:lvl9pPr marL="3657138" indent="0" algn="ctr">
              <a:buNone/>
              <a:defRPr>
                <a:solidFill>
                  <a:schemeClr val="tx1">
                    <a:tint val="75000"/>
                  </a:schemeClr>
                </a:solidFill>
              </a:defRPr>
            </a:lvl9pPr>
          </a:lstStyle>
          <a:p>
            <a:r>
              <a:rPr lang="lv-LV" dirty="0" smtClean="0"/>
              <a:t>Click to edit Master subtitle style</a:t>
            </a:r>
            <a:endParaRPr lang="en-US" dirty="0"/>
          </a:p>
        </p:txBody>
      </p:sp>
    </p:spTree>
    <p:extLst>
      <p:ext uri="{BB962C8B-B14F-4D97-AF65-F5344CB8AC3E}">
        <p14:creationId xmlns:p14="http://schemas.microsoft.com/office/powerpoint/2010/main" xmlns="" val="27615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conexus_ppt-07-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781297" y="2179440"/>
            <a:ext cx="5993496" cy="1470025"/>
          </a:xfrm>
        </p:spPr>
        <p:txBody>
          <a:bodyPr anchor="b">
            <a:normAutofit/>
          </a:bodyPr>
          <a:lstStyle>
            <a:lvl1pPr algn="r">
              <a:defRPr sz="4000" cap="all">
                <a:solidFill>
                  <a:srgbClr val="686882"/>
                </a:solidFill>
                <a:latin typeface="Avenir Book"/>
                <a:cs typeface="Avenir Book"/>
              </a:defRPr>
            </a:lvl1pPr>
          </a:lstStyle>
          <a:p>
            <a:r>
              <a:rPr lang="lv-LV" dirty="0" smtClean="0"/>
              <a:t>Click to edit Master title style</a:t>
            </a:r>
            <a:endParaRPr lang="en-US" dirty="0"/>
          </a:p>
        </p:txBody>
      </p:sp>
      <p:sp>
        <p:nvSpPr>
          <p:cNvPr id="3" name="Subtitle 2"/>
          <p:cNvSpPr>
            <a:spLocks noGrp="1"/>
          </p:cNvSpPr>
          <p:nvPr>
            <p:ph type="subTitle" idx="1"/>
          </p:nvPr>
        </p:nvSpPr>
        <p:spPr>
          <a:xfrm>
            <a:off x="3097889" y="3520967"/>
            <a:ext cx="5676904" cy="689968"/>
          </a:xfrm>
        </p:spPr>
        <p:txBody>
          <a:bodyPr/>
          <a:lstStyle>
            <a:lvl1pPr marL="0" indent="0" algn="r">
              <a:buNone/>
              <a:defRPr b="0" i="0">
                <a:solidFill>
                  <a:srgbClr val="7F7F7F"/>
                </a:solidFill>
                <a:latin typeface="Avenir Book"/>
                <a:cs typeface="Avenir Book"/>
              </a:defRPr>
            </a:lvl1pPr>
            <a:lvl2pPr marL="457142" indent="0" algn="ctr">
              <a:buNone/>
              <a:defRPr>
                <a:solidFill>
                  <a:schemeClr val="tx1">
                    <a:tint val="75000"/>
                  </a:schemeClr>
                </a:solidFill>
              </a:defRPr>
            </a:lvl2pPr>
            <a:lvl3pPr marL="914284" indent="0" algn="ctr">
              <a:buNone/>
              <a:defRPr>
                <a:solidFill>
                  <a:schemeClr val="tx1">
                    <a:tint val="75000"/>
                  </a:schemeClr>
                </a:solidFill>
              </a:defRPr>
            </a:lvl3pPr>
            <a:lvl4pPr marL="1371427" indent="0" algn="ctr">
              <a:buNone/>
              <a:defRPr>
                <a:solidFill>
                  <a:schemeClr val="tx1">
                    <a:tint val="75000"/>
                  </a:schemeClr>
                </a:solidFill>
              </a:defRPr>
            </a:lvl4pPr>
            <a:lvl5pPr marL="1828569" indent="0" algn="ctr">
              <a:buNone/>
              <a:defRPr>
                <a:solidFill>
                  <a:schemeClr val="tx1">
                    <a:tint val="75000"/>
                  </a:schemeClr>
                </a:solidFill>
              </a:defRPr>
            </a:lvl5pPr>
            <a:lvl6pPr marL="2285711" indent="0" algn="ctr">
              <a:buNone/>
              <a:defRPr>
                <a:solidFill>
                  <a:schemeClr val="tx1">
                    <a:tint val="75000"/>
                  </a:schemeClr>
                </a:solidFill>
              </a:defRPr>
            </a:lvl6pPr>
            <a:lvl7pPr marL="2742853" indent="0" algn="ctr">
              <a:buNone/>
              <a:defRPr>
                <a:solidFill>
                  <a:schemeClr val="tx1">
                    <a:tint val="75000"/>
                  </a:schemeClr>
                </a:solidFill>
              </a:defRPr>
            </a:lvl7pPr>
            <a:lvl8pPr marL="3199995" indent="0" algn="ctr">
              <a:buNone/>
              <a:defRPr>
                <a:solidFill>
                  <a:schemeClr val="tx1">
                    <a:tint val="75000"/>
                  </a:schemeClr>
                </a:solidFill>
              </a:defRPr>
            </a:lvl8pPr>
            <a:lvl9pPr marL="3657138" indent="0" algn="ctr">
              <a:buNone/>
              <a:defRPr>
                <a:solidFill>
                  <a:schemeClr val="tx1">
                    <a:tint val="75000"/>
                  </a:schemeClr>
                </a:solidFill>
              </a:defRPr>
            </a:lvl9pPr>
          </a:lstStyle>
          <a:p>
            <a:r>
              <a:rPr lang="lv-LV" dirty="0" smtClean="0"/>
              <a:t>Click to edit Master subtitle style</a:t>
            </a:r>
            <a:endParaRPr lang="en-US" dirty="0"/>
          </a:p>
        </p:txBody>
      </p:sp>
    </p:spTree>
    <p:extLst>
      <p:ext uri="{BB962C8B-B14F-4D97-AF65-F5344CB8AC3E}">
        <p14:creationId xmlns:p14="http://schemas.microsoft.com/office/powerpoint/2010/main" xmlns="" val="68768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nexus_ppt-06-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841500"/>
            <a:ext cx="8229600" cy="413831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Date Placeholder 3"/>
          <p:cNvSpPr>
            <a:spLocks noGrp="1"/>
          </p:cNvSpPr>
          <p:nvPr>
            <p:ph type="dt" sz="half" idx="10"/>
          </p:nvPr>
        </p:nvSpPr>
        <p:spPr/>
        <p:txBody>
          <a:bodyPr/>
          <a:lstStyle>
            <a:lvl1pPr>
              <a:defRPr b="0" i="0">
                <a:latin typeface="Futura Condensed"/>
                <a:cs typeface="Futura Condensed"/>
              </a:defRPr>
            </a:lvl1pPr>
          </a:lstStyle>
          <a:p>
            <a:fld id="{FB54FEF2-1BC3-934D-834F-638620464F45}" type="datetimeFigureOut">
              <a:rPr lang="en-US" smtClean="0"/>
              <a:pPr/>
              <a:t>2/8/2017</a:t>
            </a:fld>
            <a:endParaRPr lang="en-US" dirty="0"/>
          </a:p>
        </p:txBody>
      </p:sp>
      <p:sp>
        <p:nvSpPr>
          <p:cNvPr id="5" name="Footer Placeholder 4"/>
          <p:cNvSpPr>
            <a:spLocks noGrp="1"/>
          </p:cNvSpPr>
          <p:nvPr>
            <p:ph type="ftr" sz="quarter" idx="11"/>
          </p:nvPr>
        </p:nvSpPr>
        <p:spPr/>
        <p:txBody>
          <a:bodyPr/>
          <a:lstStyle>
            <a:lvl1pPr>
              <a:defRPr b="0" i="0">
                <a:latin typeface="Futura Condensed"/>
                <a:cs typeface="Futura Condensed"/>
              </a:defRPr>
            </a:lvl1pPr>
          </a:lstStyle>
          <a:p>
            <a:endParaRPr lang="en-US" dirty="0"/>
          </a:p>
        </p:txBody>
      </p:sp>
      <p:pic>
        <p:nvPicPr>
          <p:cNvPr id="9" name="Picture 8" descr="logo-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142642" y="312807"/>
            <a:ext cx="3188525" cy="900985"/>
          </a:xfrm>
          <a:prstGeom prst="rect">
            <a:avLst/>
          </a:prstGeom>
        </p:spPr>
      </p:pic>
      <p:sp>
        <p:nvSpPr>
          <p:cNvPr id="13" name="Slide Number Placeholder 5"/>
          <p:cNvSpPr txBox="1">
            <a:spLocks/>
          </p:cNvSpPr>
          <p:nvPr userDrawn="1"/>
        </p:nvSpPr>
        <p:spPr>
          <a:xfrm>
            <a:off x="7952313" y="6274713"/>
            <a:ext cx="461408" cy="365125"/>
          </a:xfrm>
          <a:prstGeom prst="rect">
            <a:avLst/>
          </a:prstGeom>
        </p:spPr>
        <p:txBody>
          <a:bodyPr vert="horz" lIns="91428" tIns="45715" rIns="91428" bIns="45715" rtlCol="0" anchor="ctr"/>
          <a:lstStyle>
            <a:defPPr>
              <a:defRPr lang="en-US"/>
            </a:defPPr>
            <a:lvl1pPr marL="0" algn="ctr" defTabSz="368366" rtl="0" eaLnBrk="1" latinLnBrk="0" hangingPunct="1">
              <a:defRPr sz="1300" b="0" i="0" kern="1200">
                <a:solidFill>
                  <a:schemeClr val="tx1">
                    <a:tint val="75000"/>
                  </a:schemeClr>
                </a:solidFill>
                <a:latin typeface="Arial Narrow"/>
                <a:ea typeface="+mn-ea"/>
                <a:cs typeface="Arial Narrow"/>
              </a:defRPr>
            </a:lvl1pPr>
            <a:lvl2pPr marL="368366" algn="l" defTabSz="368366" rtl="0" eaLnBrk="1" latinLnBrk="0" hangingPunct="1">
              <a:defRPr sz="1500" kern="1200">
                <a:solidFill>
                  <a:schemeClr val="tx1"/>
                </a:solidFill>
                <a:latin typeface="+mn-lt"/>
                <a:ea typeface="+mn-ea"/>
                <a:cs typeface="+mn-cs"/>
              </a:defRPr>
            </a:lvl2pPr>
            <a:lvl3pPr marL="736732" algn="l" defTabSz="368366" rtl="0" eaLnBrk="1" latinLnBrk="0" hangingPunct="1">
              <a:defRPr sz="1500" kern="1200">
                <a:solidFill>
                  <a:schemeClr val="tx1"/>
                </a:solidFill>
                <a:latin typeface="+mn-lt"/>
                <a:ea typeface="+mn-ea"/>
                <a:cs typeface="+mn-cs"/>
              </a:defRPr>
            </a:lvl3pPr>
            <a:lvl4pPr marL="1105098" algn="l" defTabSz="368366" rtl="0" eaLnBrk="1" latinLnBrk="0" hangingPunct="1">
              <a:defRPr sz="1500" kern="1200">
                <a:solidFill>
                  <a:schemeClr val="tx1"/>
                </a:solidFill>
                <a:latin typeface="+mn-lt"/>
                <a:ea typeface="+mn-ea"/>
                <a:cs typeface="+mn-cs"/>
              </a:defRPr>
            </a:lvl4pPr>
            <a:lvl5pPr marL="1473464" algn="l" defTabSz="368366" rtl="0" eaLnBrk="1" latinLnBrk="0" hangingPunct="1">
              <a:defRPr sz="1500" kern="1200">
                <a:solidFill>
                  <a:schemeClr val="tx1"/>
                </a:solidFill>
                <a:latin typeface="+mn-lt"/>
                <a:ea typeface="+mn-ea"/>
                <a:cs typeface="+mn-cs"/>
              </a:defRPr>
            </a:lvl5pPr>
            <a:lvl6pPr marL="1841830" algn="l" defTabSz="368366" rtl="0" eaLnBrk="1" latinLnBrk="0" hangingPunct="1">
              <a:defRPr sz="1500" kern="1200">
                <a:solidFill>
                  <a:schemeClr val="tx1"/>
                </a:solidFill>
                <a:latin typeface="+mn-lt"/>
                <a:ea typeface="+mn-ea"/>
                <a:cs typeface="+mn-cs"/>
              </a:defRPr>
            </a:lvl6pPr>
            <a:lvl7pPr marL="2210196" algn="l" defTabSz="368366" rtl="0" eaLnBrk="1" latinLnBrk="0" hangingPunct="1">
              <a:defRPr sz="1500" kern="1200">
                <a:solidFill>
                  <a:schemeClr val="tx1"/>
                </a:solidFill>
                <a:latin typeface="+mn-lt"/>
                <a:ea typeface="+mn-ea"/>
                <a:cs typeface="+mn-cs"/>
              </a:defRPr>
            </a:lvl7pPr>
            <a:lvl8pPr marL="2578562" algn="l" defTabSz="368366" rtl="0" eaLnBrk="1" latinLnBrk="0" hangingPunct="1">
              <a:defRPr sz="1500" kern="1200">
                <a:solidFill>
                  <a:schemeClr val="tx1"/>
                </a:solidFill>
                <a:latin typeface="+mn-lt"/>
                <a:ea typeface="+mn-ea"/>
                <a:cs typeface="+mn-cs"/>
              </a:defRPr>
            </a:lvl8pPr>
            <a:lvl9pPr marL="2946928" algn="l" defTabSz="368366" rtl="0" eaLnBrk="1" latinLnBrk="0" hangingPunct="1">
              <a:defRPr sz="1500" kern="1200">
                <a:solidFill>
                  <a:schemeClr val="tx1"/>
                </a:solidFill>
                <a:latin typeface="+mn-lt"/>
                <a:ea typeface="+mn-ea"/>
                <a:cs typeface="+mn-cs"/>
              </a:defRPr>
            </a:lvl9pPr>
          </a:lstStyle>
          <a:p>
            <a:fld id="{A4E8B232-4DE3-3F47-AEC1-5251E7EB688E}" type="slidenum">
              <a:rPr lang="en-US" smtClean="0">
                <a:solidFill>
                  <a:schemeClr val="bg1"/>
                </a:solidFill>
              </a:rPr>
              <a:pPr/>
              <a:t>‹#›</a:t>
            </a:fld>
            <a:endParaRPr lang="en-US" dirty="0">
              <a:solidFill>
                <a:schemeClr val="bg1"/>
              </a:solidFill>
            </a:endParaRPr>
          </a:p>
        </p:txBody>
      </p:sp>
      <p:sp>
        <p:nvSpPr>
          <p:cNvPr id="12" name="Title Placeholder 1"/>
          <p:cNvSpPr>
            <a:spLocks noGrp="1"/>
          </p:cNvSpPr>
          <p:nvPr>
            <p:ph type="title"/>
          </p:nvPr>
        </p:nvSpPr>
        <p:spPr>
          <a:xfrm>
            <a:off x="457201" y="606122"/>
            <a:ext cx="8229600" cy="1143000"/>
          </a:xfrm>
          <a:prstGeom prst="rect">
            <a:avLst/>
          </a:prstGeom>
        </p:spPr>
        <p:txBody>
          <a:bodyPr vert="horz" lIns="91428" tIns="45715" rIns="91428" bIns="45715" rtlCol="0" anchor="b">
            <a:normAutofit/>
          </a:bodyPr>
          <a:lstStyle>
            <a:lvl1pPr>
              <a:defRPr>
                <a:solidFill>
                  <a:schemeClr val="tx1">
                    <a:lumMod val="65000"/>
                    <a:lumOff val="35000"/>
                  </a:schemeClr>
                </a:solidFill>
              </a:defRPr>
            </a:lvl1pPr>
          </a:lstStyle>
          <a:p>
            <a:r>
              <a:rPr lang="lv-LV" dirty="0" smtClean="0"/>
              <a:t>Click to edit Master title style</a:t>
            </a:r>
            <a:endParaRPr lang="en-US" dirty="0"/>
          </a:p>
        </p:txBody>
      </p:sp>
    </p:spTree>
    <p:extLst>
      <p:ext uri="{BB962C8B-B14F-4D97-AF65-F5344CB8AC3E}">
        <p14:creationId xmlns:p14="http://schemas.microsoft.com/office/powerpoint/2010/main" xmlns="" val="1985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onexus_ppt-10.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2" name="Picture 11" descr="logo-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142642" y="312807"/>
            <a:ext cx="3188525" cy="900985"/>
          </a:xfrm>
          <a:prstGeom prst="rect">
            <a:avLst/>
          </a:prstGeom>
        </p:spPr>
      </p:pic>
      <p:sp>
        <p:nvSpPr>
          <p:cNvPr id="2" name="Title 1"/>
          <p:cNvSpPr>
            <a:spLocks noGrp="1"/>
          </p:cNvSpPr>
          <p:nvPr>
            <p:ph type="title"/>
          </p:nvPr>
        </p:nvSpPr>
        <p:spPr>
          <a:xfrm>
            <a:off x="722313" y="4406901"/>
            <a:ext cx="7772401" cy="1362075"/>
          </a:xfrm>
        </p:spPr>
        <p:txBody>
          <a:bodyPr anchor="t"/>
          <a:lstStyle>
            <a:lvl1pPr algn="l">
              <a:defRPr sz="4000" b="1" cap="all">
                <a:solidFill>
                  <a:schemeClr val="tx1">
                    <a:lumMod val="65000"/>
                    <a:lumOff val="35000"/>
                  </a:schemeClr>
                </a:solidFill>
              </a:defRPr>
            </a:lvl1pPr>
          </a:lstStyle>
          <a:p>
            <a:r>
              <a:rPr lang="lv-LV" dirty="0" smtClean="0"/>
              <a:t>Click to edit Master title style</a:t>
            </a:r>
            <a:endParaRPr lang="en-US" dirty="0"/>
          </a:p>
        </p:txBody>
      </p:sp>
      <p:sp>
        <p:nvSpPr>
          <p:cNvPr id="3" name="Text Placeholder 2"/>
          <p:cNvSpPr>
            <a:spLocks noGrp="1"/>
          </p:cNvSpPr>
          <p:nvPr>
            <p:ph type="body" idx="1"/>
          </p:nvPr>
        </p:nvSpPr>
        <p:spPr>
          <a:xfrm>
            <a:off x="722313" y="2906713"/>
            <a:ext cx="7772401" cy="1500188"/>
          </a:xfrm>
        </p:spPr>
        <p:txBody>
          <a:bodyPr anchor="b"/>
          <a:lstStyle>
            <a:lvl1pPr marL="0" indent="0">
              <a:buNone/>
              <a:defRPr sz="2000">
                <a:solidFill>
                  <a:schemeClr val="tx1">
                    <a:lumMod val="65000"/>
                    <a:lumOff val="35000"/>
                  </a:schemeClr>
                </a:solidFill>
              </a:defRPr>
            </a:lvl1pPr>
            <a:lvl2pPr marL="457142" indent="0">
              <a:buNone/>
              <a:defRPr sz="1900">
                <a:solidFill>
                  <a:schemeClr val="tx1">
                    <a:tint val="75000"/>
                  </a:schemeClr>
                </a:solidFill>
              </a:defRPr>
            </a:lvl2pPr>
            <a:lvl3pPr marL="914284" indent="0">
              <a:buNone/>
              <a:defRPr sz="1600">
                <a:solidFill>
                  <a:schemeClr val="tx1">
                    <a:tint val="75000"/>
                  </a:schemeClr>
                </a:solidFill>
              </a:defRPr>
            </a:lvl3pPr>
            <a:lvl4pPr marL="1371427" indent="0">
              <a:buNone/>
              <a:defRPr sz="1400">
                <a:solidFill>
                  <a:schemeClr val="tx1">
                    <a:tint val="75000"/>
                  </a:schemeClr>
                </a:solidFill>
              </a:defRPr>
            </a:lvl4pPr>
            <a:lvl5pPr marL="1828569" indent="0">
              <a:buNone/>
              <a:defRPr sz="1400">
                <a:solidFill>
                  <a:schemeClr val="tx1">
                    <a:tint val="75000"/>
                  </a:schemeClr>
                </a:solidFill>
              </a:defRPr>
            </a:lvl5pPr>
            <a:lvl6pPr marL="2285711" indent="0">
              <a:buNone/>
              <a:defRPr sz="1400">
                <a:solidFill>
                  <a:schemeClr val="tx1">
                    <a:tint val="75000"/>
                  </a:schemeClr>
                </a:solidFill>
              </a:defRPr>
            </a:lvl6pPr>
            <a:lvl7pPr marL="2742853" indent="0">
              <a:buNone/>
              <a:defRPr sz="1400">
                <a:solidFill>
                  <a:schemeClr val="tx1">
                    <a:tint val="75000"/>
                  </a:schemeClr>
                </a:solidFill>
              </a:defRPr>
            </a:lvl7pPr>
            <a:lvl8pPr marL="3199995" indent="0">
              <a:buNone/>
              <a:defRPr sz="1400">
                <a:solidFill>
                  <a:schemeClr val="tx1">
                    <a:tint val="75000"/>
                  </a:schemeClr>
                </a:solidFill>
              </a:defRPr>
            </a:lvl8pPr>
            <a:lvl9pPr marL="3657138" indent="0">
              <a:buNone/>
              <a:defRPr sz="1400">
                <a:solidFill>
                  <a:schemeClr val="tx1">
                    <a:tint val="75000"/>
                  </a:schemeClr>
                </a:solidFill>
              </a:defRPr>
            </a:lvl9pPr>
          </a:lstStyle>
          <a:p>
            <a:pPr lvl="0"/>
            <a:r>
              <a:rPr lang="lv-LV" dirty="0" smtClean="0"/>
              <a:t>Click to edit Master text styles</a:t>
            </a:r>
          </a:p>
        </p:txBody>
      </p:sp>
      <p:sp>
        <p:nvSpPr>
          <p:cNvPr id="4" name="Date Placeholder 3"/>
          <p:cNvSpPr>
            <a:spLocks noGrp="1"/>
          </p:cNvSpPr>
          <p:nvPr>
            <p:ph type="dt" sz="half" idx="10"/>
          </p:nvPr>
        </p:nvSpPr>
        <p:spPr/>
        <p:txBody>
          <a:bodyPr/>
          <a:lstStyle/>
          <a:p>
            <a:fld id="{FB54FEF2-1BC3-934D-834F-638620464F45}"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09149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4" descr="conexus_ppt-06-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4" name="Picture 13" descr="logo-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142642" y="312807"/>
            <a:ext cx="3188525" cy="900985"/>
          </a:xfrm>
          <a:prstGeom prst="rect">
            <a:avLst/>
          </a:prstGeom>
        </p:spPr>
      </p:pic>
      <p:sp>
        <p:nvSpPr>
          <p:cNvPr id="4" name="Content Placeholder 3"/>
          <p:cNvSpPr>
            <a:spLocks noGrp="1"/>
          </p:cNvSpPr>
          <p:nvPr>
            <p:ph sz="half" idx="2"/>
          </p:nvPr>
        </p:nvSpPr>
        <p:spPr>
          <a:xfrm>
            <a:off x="457201" y="1854199"/>
            <a:ext cx="4040188" cy="4109281"/>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9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6" name="Content Placeholder 5"/>
          <p:cNvSpPr>
            <a:spLocks noGrp="1"/>
          </p:cNvSpPr>
          <p:nvPr>
            <p:ph sz="quarter" idx="4"/>
          </p:nvPr>
        </p:nvSpPr>
        <p:spPr>
          <a:xfrm>
            <a:off x="4737157" y="1854199"/>
            <a:ext cx="3870296" cy="4109281"/>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9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7" name="Date Placeholder 6"/>
          <p:cNvSpPr>
            <a:spLocks noGrp="1"/>
          </p:cNvSpPr>
          <p:nvPr>
            <p:ph type="dt" sz="half" idx="10"/>
          </p:nvPr>
        </p:nvSpPr>
        <p:spPr/>
        <p:txBody>
          <a:bodyPr/>
          <a:lstStyle/>
          <a:p>
            <a:fld id="{FB54FEF2-1BC3-934D-834F-638620464F45}" type="datetimeFigureOut">
              <a:rPr lang="en-US" smtClean="0"/>
              <a:pPr/>
              <a:t>2/8/2017</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txBox="1">
            <a:spLocks/>
          </p:cNvSpPr>
          <p:nvPr userDrawn="1"/>
        </p:nvSpPr>
        <p:spPr>
          <a:xfrm>
            <a:off x="7952313" y="6274713"/>
            <a:ext cx="461408" cy="365125"/>
          </a:xfrm>
          <a:prstGeom prst="rect">
            <a:avLst/>
          </a:prstGeom>
        </p:spPr>
        <p:txBody>
          <a:bodyPr vert="horz" lIns="91428" tIns="45715" rIns="91428" bIns="45715" rtlCol="0" anchor="ctr"/>
          <a:lstStyle>
            <a:defPPr>
              <a:defRPr lang="en-US"/>
            </a:defPPr>
            <a:lvl1pPr marL="0" algn="ctr" defTabSz="368366" rtl="0" eaLnBrk="1" latinLnBrk="0" hangingPunct="1">
              <a:defRPr sz="1300" b="0" i="0" kern="1200">
                <a:solidFill>
                  <a:schemeClr val="tx1">
                    <a:tint val="75000"/>
                  </a:schemeClr>
                </a:solidFill>
                <a:latin typeface="Arial Narrow"/>
                <a:ea typeface="+mn-ea"/>
                <a:cs typeface="Arial Narrow"/>
              </a:defRPr>
            </a:lvl1pPr>
            <a:lvl2pPr marL="368366" algn="l" defTabSz="368366" rtl="0" eaLnBrk="1" latinLnBrk="0" hangingPunct="1">
              <a:defRPr sz="1500" kern="1200">
                <a:solidFill>
                  <a:schemeClr val="tx1"/>
                </a:solidFill>
                <a:latin typeface="+mn-lt"/>
                <a:ea typeface="+mn-ea"/>
                <a:cs typeface="+mn-cs"/>
              </a:defRPr>
            </a:lvl2pPr>
            <a:lvl3pPr marL="736732" algn="l" defTabSz="368366" rtl="0" eaLnBrk="1" latinLnBrk="0" hangingPunct="1">
              <a:defRPr sz="1500" kern="1200">
                <a:solidFill>
                  <a:schemeClr val="tx1"/>
                </a:solidFill>
                <a:latin typeface="+mn-lt"/>
                <a:ea typeface="+mn-ea"/>
                <a:cs typeface="+mn-cs"/>
              </a:defRPr>
            </a:lvl3pPr>
            <a:lvl4pPr marL="1105098" algn="l" defTabSz="368366" rtl="0" eaLnBrk="1" latinLnBrk="0" hangingPunct="1">
              <a:defRPr sz="1500" kern="1200">
                <a:solidFill>
                  <a:schemeClr val="tx1"/>
                </a:solidFill>
                <a:latin typeface="+mn-lt"/>
                <a:ea typeface="+mn-ea"/>
                <a:cs typeface="+mn-cs"/>
              </a:defRPr>
            </a:lvl4pPr>
            <a:lvl5pPr marL="1473464" algn="l" defTabSz="368366" rtl="0" eaLnBrk="1" latinLnBrk="0" hangingPunct="1">
              <a:defRPr sz="1500" kern="1200">
                <a:solidFill>
                  <a:schemeClr val="tx1"/>
                </a:solidFill>
                <a:latin typeface="+mn-lt"/>
                <a:ea typeface="+mn-ea"/>
                <a:cs typeface="+mn-cs"/>
              </a:defRPr>
            </a:lvl5pPr>
            <a:lvl6pPr marL="1841830" algn="l" defTabSz="368366" rtl="0" eaLnBrk="1" latinLnBrk="0" hangingPunct="1">
              <a:defRPr sz="1500" kern="1200">
                <a:solidFill>
                  <a:schemeClr val="tx1"/>
                </a:solidFill>
                <a:latin typeface="+mn-lt"/>
                <a:ea typeface="+mn-ea"/>
                <a:cs typeface="+mn-cs"/>
              </a:defRPr>
            </a:lvl6pPr>
            <a:lvl7pPr marL="2210196" algn="l" defTabSz="368366" rtl="0" eaLnBrk="1" latinLnBrk="0" hangingPunct="1">
              <a:defRPr sz="1500" kern="1200">
                <a:solidFill>
                  <a:schemeClr val="tx1"/>
                </a:solidFill>
                <a:latin typeface="+mn-lt"/>
                <a:ea typeface="+mn-ea"/>
                <a:cs typeface="+mn-cs"/>
              </a:defRPr>
            </a:lvl7pPr>
            <a:lvl8pPr marL="2578562" algn="l" defTabSz="368366" rtl="0" eaLnBrk="1" latinLnBrk="0" hangingPunct="1">
              <a:defRPr sz="1500" kern="1200">
                <a:solidFill>
                  <a:schemeClr val="tx1"/>
                </a:solidFill>
                <a:latin typeface="+mn-lt"/>
                <a:ea typeface="+mn-ea"/>
                <a:cs typeface="+mn-cs"/>
              </a:defRPr>
            </a:lvl8pPr>
            <a:lvl9pPr marL="2946928" algn="l" defTabSz="368366" rtl="0" eaLnBrk="1" latinLnBrk="0" hangingPunct="1">
              <a:defRPr sz="1500" kern="1200">
                <a:solidFill>
                  <a:schemeClr val="tx1"/>
                </a:solidFill>
                <a:latin typeface="+mn-lt"/>
                <a:ea typeface="+mn-ea"/>
                <a:cs typeface="+mn-cs"/>
              </a:defRPr>
            </a:lvl9pPr>
          </a:lstStyle>
          <a:p>
            <a:fld id="{A4E8B232-4DE3-3F47-AEC1-5251E7EB688E}" type="slidenum">
              <a:rPr lang="en-US" smtClean="0">
                <a:solidFill>
                  <a:schemeClr val="bg1"/>
                </a:solidFill>
              </a:rPr>
              <a:pPr/>
              <a:t>‹#›</a:t>
            </a:fld>
            <a:endParaRPr lang="en-US" dirty="0">
              <a:solidFill>
                <a:schemeClr val="bg1"/>
              </a:solidFill>
            </a:endParaRPr>
          </a:p>
        </p:txBody>
      </p:sp>
      <p:sp>
        <p:nvSpPr>
          <p:cNvPr id="22" name="Title Placeholder 1"/>
          <p:cNvSpPr>
            <a:spLocks noGrp="1"/>
          </p:cNvSpPr>
          <p:nvPr>
            <p:ph type="title"/>
          </p:nvPr>
        </p:nvSpPr>
        <p:spPr>
          <a:xfrm>
            <a:off x="457201" y="606122"/>
            <a:ext cx="8229600" cy="1143000"/>
          </a:xfrm>
          <a:prstGeom prst="rect">
            <a:avLst/>
          </a:prstGeom>
        </p:spPr>
        <p:txBody>
          <a:bodyPr vert="horz" lIns="91428" tIns="45715" rIns="91428" bIns="45715" rtlCol="0" anchor="b">
            <a:normAutofit/>
          </a:bodyPr>
          <a:lstStyle/>
          <a:p>
            <a:r>
              <a:rPr lang="lv-LV" dirty="0" smtClean="0"/>
              <a:t>Click to edit Master title style</a:t>
            </a:r>
            <a:endParaRPr lang="en-US" dirty="0"/>
          </a:p>
        </p:txBody>
      </p:sp>
    </p:spTree>
    <p:extLst>
      <p:ext uri="{BB962C8B-B14F-4D97-AF65-F5344CB8AC3E}">
        <p14:creationId xmlns:p14="http://schemas.microsoft.com/office/powerpoint/2010/main" xmlns="" val="379170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conexus_ppt-10.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2" name="Picture 11" descr="logo-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142642" y="312807"/>
            <a:ext cx="3188525" cy="900985"/>
          </a:xfrm>
          <a:prstGeom prst="rect">
            <a:avLst/>
          </a:prstGeom>
        </p:spPr>
      </p:pic>
      <p:sp>
        <p:nvSpPr>
          <p:cNvPr id="8" name="Content Placeholder 3"/>
          <p:cNvSpPr>
            <a:spLocks noGrp="1"/>
          </p:cNvSpPr>
          <p:nvPr>
            <p:ph sz="half" idx="2"/>
          </p:nvPr>
        </p:nvSpPr>
        <p:spPr>
          <a:xfrm>
            <a:off x="1" y="2174874"/>
            <a:ext cx="9143999" cy="4442136"/>
          </a:xfrm>
        </p:spPr>
        <p:txBody>
          <a:bodyPr/>
          <a:lstStyle>
            <a:lvl1pPr marL="0" indent="0">
              <a:buNone/>
              <a:defRPr sz="2400">
                <a:solidFill>
                  <a:schemeClr val="tx1">
                    <a:lumMod val="65000"/>
                    <a:lumOff val="35000"/>
                  </a:schemeClr>
                </a:solidFill>
              </a:defRPr>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xmlns="" val="415622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nexus_ppt-06-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descr="logo-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142642" y="312807"/>
            <a:ext cx="3188525" cy="900985"/>
          </a:xfrm>
          <a:prstGeom prst="rect">
            <a:avLst/>
          </a:prstGeom>
        </p:spPr>
      </p:pic>
      <p:sp>
        <p:nvSpPr>
          <p:cNvPr id="2" name="Date Placeholder 1"/>
          <p:cNvSpPr>
            <a:spLocks noGrp="1"/>
          </p:cNvSpPr>
          <p:nvPr>
            <p:ph type="dt" sz="half" idx="10"/>
          </p:nvPr>
        </p:nvSpPr>
        <p:spPr/>
        <p:txBody>
          <a:bodyPr/>
          <a:lstStyle/>
          <a:p>
            <a:fld id="{FB54FEF2-1BC3-934D-834F-638620464F45}" type="datetimeFigureOut">
              <a:rPr lang="en-US" smtClean="0"/>
              <a:pPr/>
              <a:t>2/8/2017</a:t>
            </a:fld>
            <a:endParaRPr lang="en-US"/>
          </a:p>
        </p:txBody>
      </p:sp>
      <p:sp>
        <p:nvSpPr>
          <p:cNvPr id="3" name="Footer Placeholder 2"/>
          <p:cNvSpPr>
            <a:spLocks noGrp="1"/>
          </p:cNvSpPr>
          <p:nvPr>
            <p:ph type="ftr" sz="quarter" idx="11"/>
          </p:nvPr>
        </p:nvSpPr>
        <p:spPr/>
        <p:txBody>
          <a:bodyPr/>
          <a:lstStyle/>
          <a:p>
            <a:endParaRPr lang="en-US"/>
          </a:p>
        </p:txBody>
      </p:sp>
      <p:sp>
        <p:nvSpPr>
          <p:cNvPr id="11" name="Slide Number Placeholder 5"/>
          <p:cNvSpPr txBox="1">
            <a:spLocks/>
          </p:cNvSpPr>
          <p:nvPr userDrawn="1"/>
        </p:nvSpPr>
        <p:spPr>
          <a:xfrm>
            <a:off x="7952313" y="6274713"/>
            <a:ext cx="461408" cy="365125"/>
          </a:xfrm>
          <a:prstGeom prst="rect">
            <a:avLst/>
          </a:prstGeom>
        </p:spPr>
        <p:txBody>
          <a:bodyPr vert="horz" lIns="91428" tIns="45715" rIns="91428" bIns="45715" rtlCol="0" anchor="ctr"/>
          <a:lstStyle>
            <a:defPPr>
              <a:defRPr lang="en-US"/>
            </a:defPPr>
            <a:lvl1pPr marL="0" algn="ctr" defTabSz="368366" rtl="0" eaLnBrk="1" latinLnBrk="0" hangingPunct="1">
              <a:defRPr sz="1300" b="0" i="0" kern="1200">
                <a:solidFill>
                  <a:schemeClr val="tx1">
                    <a:tint val="75000"/>
                  </a:schemeClr>
                </a:solidFill>
                <a:latin typeface="Arial Narrow"/>
                <a:ea typeface="+mn-ea"/>
                <a:cs typeface="Arial Narrow"/>
              </a:defRPr>
            </a:lvl1pPr>
            <a:lvl2pPr marL="368366" algn="l" defTabSz="368366" rtl="0" eaLnBrk="1" latinLnBrk="0" hangingPunct="1">
              <a:defRPr sz="1500" kern="1200">
                <a:solidFill>
                  <a:schemeClr val="tx1"/>
                </a:solidFill>
                <a:latin typeface="+mn-lt"/>
                <a:ea typeface="+mn-ea"/>
                <a:cs typeface="+mn-cs"/>
              </a:defRPr>
            </a:lvl2pPr>
            <a:lvl3pPr marL="736732" algn="l" defTabSz="368366" rtl="0" eaLnBrk="1" latinLnBrk="0" hangingPunct="1">
              <a:defRPr sz="1500" kern="1200">
                <a:solidFill>
                  <a:schemeClr val="tx1"/>
                </a:solidFill>
                <a:latin typeface="+mn-lt"/>
                <a:ea typeface="+mn-ea"/>
                <a:cs typeface="+mn-cs"/>
              </a:defRPr>
            </a:lvl3pPr>
            <a:lvl4pPr marL="1105098" algn="l" defTabSz="368366" rtl="0" eaLnBrk="1" latinLnBrk="0" hangingPunct="1">
              <a:defRPr sz="1500" kern="1200">
                <a:solidFill>
                  <a:schemeClr val="tx1"/>
                </a:solidFill>
                <a:latin typeface="+mn-lt"/>
                <a:ea typeface="+mn-ea"/>
                <a:cs typeface="+mn-cs"/>
              </a:defRPr>
            </a:lvl4pPr>
            <a:lvl5pPr marL="1473464" algn="l" defTabSz="368366" rtl="0" eaLnBrk="1" latinLnBrk="0" hangingPunct="1">
              <a:defRPr sz="1500" kern="1200">
                <a:solidFill>
                  <a:schemeClr val="tx1"/>
                </a:solidFill>
                <a:latin typeface="+mn-lt"/>
                <a:ea typeface="+mn-ea"/>
                <a:cs typeface="+mn-cs"/>
              </a:defRPr>
            </a:lvl5pPr>
            <a:lvl6pPr marL="1841830" algn="l" defTabSz="368366" rtl="0" eaLnBrk="1" latinLnBrk="0" hangingPunct="1">
              <a:defRPr sz="1500" kern="1200">
                <a:solidFill>
                  <a:schemeClr val="tx1"/>
                </a:solidFill>
                <a:latin typeface="+mn-lt"/>
                <a:ea typeface="+mn-ea"/>
                <a:cs typeface="+mn-cs"/>
              </a:defRPr>
            </a:lvl6pPr>
            <a:lvl7pPr marL="2210196" algn="l" defTabSz="368366" rtl="0" eaLnBrk="1" latinLnBrk="0" hangingPunct="1">
              <a:defRPr sz="1500" kern="1200">
                <a:solidFill>
                  <a:schemeClr val="tx1"/>
                </a:solidFill>
                <a:latin typeface="+mn-lt"/>
                <a:ea typeface="+mn-ea"/>
                <a:cs typeface="+mn-cs"/>
              </a:defRPr>
            </a:lvl7pPr>
            <a:lvl8pPr marL="2578562" algn="l" defTabSz="368366" rtl="0" eaLnBrk="1" latinLnBrk="0" hangingPunct="1">
              <a:defRPr sz="1500" kern="1200">
                <a:solidFill>
                  <a:schemeClr val="tx1"/>
                </a:solidFill>
                <a:latin typeface="+mn-lt"/>
                <a:ea typeface="+mn-ea"/>
                <a:cs typeface="+mn-cs"/>
              </a:defRPr>
            </a:lvl8pPr>
            <a:lvl9pPr marL="2946928" algn="l" defTabSz="368366" rtl="0" eaLnBrk="1" latinLnBrk="0" hangingPunct="1">
              <a:defRPr sz="1500" kern="1200">
                <a:solidFill>
                  <a:schemeClr val="tx1"/>
                </a:solidFill>
                <a:latin typeface="+mn-lt"/>
                <a:ea typeface="+mn-ea"/>
                <a:cs typeface="+mn-cs"/>
              </a:defRPr>
            </a:lvl9pPr>
          </a:lstStyle>
          <a:p>
            <a:fld id="{A4E8B232-4DE3-3F47-AEC1-5251E7EB688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xmlns="" val="210330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606122"/>
            <a:ext cx="8229600" cy="1143000"/>
          </a:xfrm>
          <a:prstGeom prst="rect">
            <a:avLst/>
          </a:prstGeom>
        </p:spPr>
        <p:txBody>
          <a:bodyPr vert="horz" lIns="91428" tIns="45715" rIns="91428" bIns="45715" rtlCol="0" anchor="b">
            <a:normAutofit/>
          </a:bodyPr>
          <a:lstStyle/>
          <a:p>
            <a:r>
              <a:rPr lang="lv-LV" dirty="0" smtClean="0"/>
              <a:t>Click to edit Master title style</a:t>
            </a:r>
            <a:endParaRPr lang="en-US" dirty="0"/>
          </a:p>
        </p:txBody>
      </p:sp>
      <p:sp>
        <p:nvSpPr>
          <p:cNvPr id="3" name="Text Placeholder 2"/>
          <p:cNvSpPr>
            <a:spLocks noGrp="1"/>
          </p:cNvSpPr>
          <p:nvPr>
            <p:ph type="body" idx="1"/>
          </p:nvPr>
        </p:nvSpPr>
        <p:spPr>
          <a:xfrm>
            <a:off x="457201" y="1841500"/>
            <a:ext cx="8229600" cy="4284663"/>
          </a:xfrm>
          <a:prstGeom prst="rect">
            <a:avLst/>
          </a:prstGeom>
        </p:spPr>
        <p:txBody>
          <a:bodyPr vert="horz" lIns="91428" tIns="45715" rIns="91428" bIns="45715" rtlCol="0">
            <a:normAutofit/>
          </a:body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8" tIns="45715" rIns="91428" bIns="45715" rtlCol="0" anchor="ctr"/>
          <a:lstStyle>
            <a:lvl1pPr algn="l">
              <a:defRPr sz="1000" b="0" i="0">
                <a:solidFill>
                  <a:srgbClr val="A6A6A6"/>
                </a:solidFill>
                <a:latin typeface="Avenir Book"/>
                <a:cs typeface="Avenir Book"/>
              </a:defRPr>
            </a:lvl1pPr>
          </a:lstStyle>
          <a:p>
            <a:fld id="{FB54FEF2-1BC3-934D-834F-638620464F45}" type="datetimeFigureOut">
              <a:rPr lang="en-US" smtClean="0"/>
              <a:pPr/>
              <a:t>2/8/2017</a:t>
            </a:fld>
            <a:endParaRPr lang="en-US"/>
          </a:p>
        </p:txBody>
      </p:sp>
      <p:sp>
        <p:nvSpPr>
          <p:cNvPr id="5" name="Footer Placeholder 4"/>
          <p:cNvSpPr>
            <a:spLocks noGrp="1"/>
          </p:cNvSpPr>
          <p:nvPr>
            <p:ph type="ftr" sz="quarter" idx="3"/>
          </p:nvPr>
        </p:nvSpPr>
        <p:spPr>
          <a:xfrm>
            <a:off x="3124201" y="6356351"/>
            <a:ext cx="2895601" cy="365125"/>
          </a:xfrm>
          <a:prstGeom prst="rect">
            <a:avLst/>
          </a:prstGeom>
        </p:spPr>
        <p:txBody>
          <a:bodyPr vert="horz" lIns="91428" tIns="45715" rIns="91428" bIns="45715" rtlCol="0" anchor="ctr"/>
          <a:lstStyle>
            <a:lvl1pPr algn="ctr">
              <a:defRPr sz="1000" b="0" i="0">
                <a:solidFill>
                  <a:schemeClr val="tx1">
                    <a:tint val="75000"/>
                  </a:schemeClr>
                </a:solidFill>
                <a:latin typeface="Avenir Book"/>
                <a:cs typeface="Avenir Book"/>
              </a:defRPr>
            </a:lvl1pPr>
          </a:lstStyle>
          <a:p>
            <a:endParaRPr lang="en-US" dirty="0"/>
          </a:p>
        </p:txBody>
      </p:sp>
      <p:sp>
        <p:nvSpPr>
          <p:cNvPr id="10" name="Slide Number Placeholder 5"/>
          <p:cNvSpPr txBox="1">
            <a:spLocks/>
          </p:cNvSpPr>
          <p:nvPr userDrawn="1"/>
        </p:nvSpPr>
        <p:spPr>
          <a:xfrm>
            <a:off x="8053913" y="6274713"/>
            <a:ext cx="461408" cy="365125"/>
          </a:xfrm>
          <a:prstGeom prst="rect">
            <a:avLst/>
          </a:prstGeom>
        </p:spPr>
        <p:txBody>
          <a:bodyPr vert="horz" lIns="91428" tIns="45715" rIns="91428" bIns="45715" rtlCol="0" anchor="ctr"/>
          <a:lstStyle>
            <a:defPPr>
              <a:defRPr lang="en-US"/>
            </a:defPPr>
            <a:lvl1pPr marL="0" algn="ctr" defTabSz="368366" rtl="0" eaLnBrk="1" latinLnBrk="0" hangingPunct="1">
              <a:defRPr sz="1300" b="0" i="0" kern="1200">
                <a:solidFill>
                  <a:schemeClr val="tx1">
                    <a:tint val="75000"/>
                  </a:schemeClr>
                </a:solidFill>
                <a:latin typeface="Arial Narrow"/>
                <a:ea typeface="+mn-ea"/>
                <a:cs typeface="Arial Narrow"/>
              </a:defRPr>
            </a:lvl1pPr>
            <a:lvl2pPr marL="368366" algn="l" defTabSz="368366" rtl="0" eaLnBrk="1" latinLnBrk="0" hangingPunct="1">
              <a:defRPr sz="1500" kern="1200">
                <a:solidFill>
                  <a:schemeClr val="tx1"/>
                </a:solidFill>
                <a:latin typeface="+mn-lt"/>
                <a:ea typeface="+mn-ea"/>
                <a:cs typeface="+mn-cs"/>
              </a:defRPr>
            </a:lvl2pPr>
            <a:lvl3pPr marL="736732" algn="l" defTabSz="368366" rtl="0" eaLnBrk="1" latinLnBrk="0" hangingPunct="1">
              <a:defRPr sz="1500" kern="1200">
                <a:solidFill>
                  <a:schemeClr val="tx1"/>
                </a:solidFill>
                <a:latin typeface="+mn-lt"/>
                <a:ea typeface="+mn-ea"/>
                <a:cs typeface="+mn-cs"/>
              </a:defRPr>
            </a:lvl3pPr>
            <a:lvl4pPr marL="1105098" algn="l" defTabSz="368366" rtl="0" eaLnBrk="1" latinLnBrk="0" hangingPunct="1">
              <a:defRPr sz="1500" kern="1200">
                <a:solidFill>
                  <a:schemeClr val="tx1"/>
                </a:solidFill>
                <a:latin typeface="+mn-lt"/>
                <a:ea typeface="+mn-ea"/>
                <a:cs typeface="+mn-cs"/>
              </a:defRPr>
            </a:lvl4pPr>
            <a:lvl5pPr marL="1473464" algn="l" defTabSz="368366" rtl="0" eaLnBrk="1" latinLnBrk="0" hangingPunct="1">
              <a:defRPr sz="1500" kern="1200">
                <a:solidFill>
                  <a:schemeClr val="tx1"/>
                </a:solidFill>
                <a:latin typeface="+mn-lt"/>
                <a:ea typeface="+mn-ea"/>
                <a:cs typeface="+mn-cs"/>
              </a:defRPr>
            </a:lvl5pPr>
            <a:lvl6pPr marL="1841830" algn="l" defTabSz="368366" rtl="0" eaLnBrk="1" latinLnBrk="0" hangingPunct="1">
              <a:defRPr sz="1500" kern="1200">
                <a:solidFill>
                  <a:schemeClr val="tx1"/>
                </a:solidFill>
                <a:latin typeface="+mn-lt"/>
                <a:ea typeface="+mn-ea"/>
                <a:cs typeface="+mn-cs"/>
              </a:defRPr>
            </a:lvl6pPr>
            <a:lvl7pPr marL="2210196" algn="l" defTabSz="368366" rtl="0" eaLnBrk="1" latinLnBrk="0" hangingPunct="1">
              <a:defRPr sz="1500" kern="1200">
                <a:solidFill>
                  <a:schemeClr val="tx1"/>
                </a:solidFill>
                <a:latin typeface="+mn-lt"/>
                <a:ea typeface="+mn-ea"/>
                <a:cs typeface="+mn-cs"/>
              </a:defRPr>
            </a:lvl7pPr>
            <a:lvl8pPr marL="2578562" algn="l" defTabSz="368366" rtl="0" eaLnBrk="1" latinLnBrk="0" hangingPunct="1">
              <a:defRPr sz="1500" kern="1200">
                <a:solidFill>
                  <a:schemeClr val="tx1"/>
                </a:solidFill>
                <a:latin typeface="+mn-lt"/>
                <a:ea typeface="+mn-ea"/>
                <a:cs typeface="+mn-cs"/>
              </a:defRPr>
            </a:lvl8pPr>
            <a:lvl9pPr marL="2946928" algn="l" defTabSz="368366" rtl="0" eaLnBrk="1" latinLnBrk="0" hangingPunct="1">
              <a:defRPr sz="1500" kern="1200">
                <a:solidFill>
                  <a:schemeClr val="tx1"/>
                </a:solidFill>
                <a:latin typeface="+mn-lt"/>
                <a:ea typeface="+mn-ea"/>
                <a:cs typeface="+mn-cs"/>
              </a:defRPr>
            </a:lvl9pPr>
          </a:lstStyle>
          <a:p>
            <a:fld id="{A4E8B232-4DE3-3F47-AEC1-5251E7EB688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xmlns="" val="149647265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3" r:id="rId6"/>
    <p:sldLayoutId id="2147483658" r:id="rId7"/>
    <p:sldLayoutId id="2147483655" r:id="rId8"/>
  </p:sldLayoutIdLst>
  <p:txStyles>
    <p:titleStyle>
      <a:lvl1pPr algn="l" defTabSz="457142" rtl="0" eaLnBrk="1" latinLnBrk="0" hangingPunct="1">
        <a:spcBef>
          <a:spcPct val="0"/>
        </a:spcBef>
        <a:buNone/>
        <a:defRPr sz="3500" b="0" i="0" kern="1200" cap="all">
          <a:solidFill>
            <a:schemeClr val="tx1">
              <a:lumMod val="65000"/>
              <a:lumOff val="35000"/>
            </a:schemeClr>
          </a:solidFill>
          <a:latin typeface="Avenir Book"/>
          <a:ea typeface="+mj-ea"/>
          <a:cs typeface="Avenir Book"/>
        </a:defRPr>
      </a:lvl1pPr>
    </p:titleStyle>
    <p:bodyStyle>
      <a:lvl1pPr marL="342857" indent="-342857" algn="l" defTabSz="457142" rtl="0" eaLnBrk="1" latinLnBrk="0" hangingPunct="1">
        <a:spcBef>
          <a:spcPct val="20000"/>
        </a:spcBef>
        <a:buClr>
          <a:srgbClr val="686882"/>
        </a:buClr>
        <a:buFont typeface="Arial"/>
        <a:buChar char="•"/>
        <a:defRPr sz="2700" b="0" i="0" kern="1200">
          <a:solidFill>
            <a:schemeClr val="tx1">
              <a:lumMod val="75000"/>
              <a:lumOff val="25000"/>
            </a:schemeClr>
          </a:solidFill>
          <a:latin typeface="Avenir Book"/>
          <a:ea typeface="+mn-ea"/>
          <a:cs typeface="Avenir Book"/>
        </a:defRPr>
      </a:lvl1pPr>
      <a:lvl2pPr marL="742856" indent="-285714" algn="l" defTabSz="457142" rtl="0" eaLnBrk="1" latinLnBrk="0" hangingPunct="1">
        <a:spcBef>
          <a:spcPct val="20000"/>
        </a:spcBef>
        <a:buClr>
          <a:srgbClr val="686882"/>
        </a:buClr>
        <a:buFont typeface="Arial"/>
        <a:buChar char="•"/>
        <a:defRPr sz="2000" b="0" i="0" kern="1200">
          <a:solidFill>
            <a:schemeClr val="tx1">
              <a:lumMod val="75000"/>
              <a:lumOff val="25000"/>
            </a:schemeClr>
          </a:solidFill>
          <a:latin typeface="Avenir Book"/>
          <a:ea typeface="+mn-ea"/>
          <a:cs typeface="Avenir Book"/>
        </a:defRPr>
      </a:lvl2pPr>
      <a:lvl3pPr marL="1142856" indent="-228571" algn="l" defTabSz="457142" rtl="0" eaLnBrk="1" latinLnBrk="0" hangingPunct="1">
        <a:spcBef>
          <a:spcPct val="20000"/>
        </a:spcBef>
        <a:buClr>
          <a:srgbClr val="686882"/>
        </a:buClr>
        <a:buFont typeface="Arial"/>
        <a:buChar char="•"/>
        <a:defRPr sz="2000" b="0" i="0" kern="1200">
          <a:solidFill>
            <a:schemeClr val="tx1">
              <a:lumMod val="75000"/>
              <a:lumOff val="25000"/>
            </a:schemeClr>
          </a:solidFill>
          <a:latin typeface="Avenir Book"/>
          <a:ea typeface="+mn-ea"/>
          <a:cs typeface="Avenir Book"/>
        </a:defRPr>
      </a:lvl3pPr>
      <a:lvl4pPr marL="1599998" indent="-228571" algn="l" defTabSz="457142" rtl="0" eaLnBrk="1" latinLnBrk="0" hangingPunct="1">
        <a:spcBef>
          <a:spcPct val="20000"/>
        </a:spcBef>
        <a:buClr>
          <a:srgbClr val="686882"/>
        </a:buClr>
        <a:buFont typeface="Arial"/>
        <a:buChar char="•"/>
        <a:defRPr sz="2000" b="0" i="0" kern="1200">
          <a:solidFill>
            <a:schemeClr val="tx1">
              <a:lumMod val="75000"/>
              <a:lumOff val="25000"/>
            </a:schemeClr>
          </a:solidFill>
          <a:latin typeface="Avenir Book"/>
          <a:ea typeface="+mn-ea"/>
          <a:cs typeface="Avenir Book"/>
        </a:defRPr>
      </a:lvl4pPr>
      <a:lvl5pPr marL="2057140" indent="-228571" algn="l" defTabSz="457142" rtl="0" eaLnBrk="1" latinLnBrk="0" hangingPunct="1">
        <a:spcBef>
          <a:spcPct val="20000"/>
        </a:spcBef>
        <a:buClr>
          <a:srgbClr val="686882"/>
        </a:buClr>
        <a:buFont typeface="Arial"/>
        <a:buChar char="•"/>
        <a:defRPr sz="2000" b="0" i="0" kern="1200">
          <a:solidFill>
            <a:schemeClr val="tx1">
              <a:lumMod val="75000"/>
              <a:lumOff val="25000"/>
            </a:schemeClr>
          </a:solidFill>
          <a:latin typeface="Avenir Book"/>
          <a:ea typeface="+mn-ea"/>
          <a:cs typeface="Avenir Book"/>
        </a:defRPr>
      </a:lvl5pPr>
      <a:lvl6pPr marL="2514282" indent="-228571"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24" indent="-228571"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67" indent="-228571"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09" indent="-228571" algn="l" defTabSz="45714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2" rtl="0" eaLnBrk="1" latinLnBrk="0" hangingPunct="1">
        <a:defRPr sz="1900" kern="1200">
          <a:solidFill>
            <a:schemeClr val="tx1"/>
          </a:solidFill>
          <a:latin typeface="+mn-lt"/>
          <a:ea typeface="+mn-ea"/>
          <a:cs typeface="+mn-cs"/>
        </a:defRPr>
      </a:lvl1pPr>
      <a:lvl2pPr marL="457142" algn="l" defTabSz="457142" rtl="0" eaLnBrk="1" latinLnBrk="0" hangingPunct="1">
        <a:defRPr sz="1900" kern="1200">
          <a:solidFill>
            <a:schemeClr val="tx1"/>
          </a:solidFill>
          <a:latin typeface="+mn-lt"/>
          <a:ea typeface="+mn-ea"/>
          <a:cs typeface="+mn-cs"/>
        </a:defRPr>
      </a:lvl2pPr>
      <a:lvl3pPr marL="914284" algn="l" defTabSz="457142" rtl="0" eaLnBrk="1" latinLnBrk="0" hangingPunct="1">
        <a:defRPr sz="1900" kern="1200">
          <a:solidFill>
            <a:schemeClr val="tx1"/>
          </a:solidFill>
          <a:latin typeface="+mn-lt"/>
          <a:ea typeface="+mn-ea"/>
          <a:cs typeface="+mn-cs"/>
        </a:defRPr>
      </a:lvl3pPr>
      <a:lvl4pPr marL="1371427" algn="l" defTabSz="457142" rtl="0" eaLnBrk="1" latinLnBrk="0" hangingPunct="1">
        <a:defRPr sz="1900" kern="1200">
          <a:solidFill>
            <a:schemeClr val="tx1"/>
          </a:solidFill>
          <a:latin typeface="+mn-lt"/>
          <a:ea typeface="+mn-ea"/>
          <a:cs typeface="+mn-cs"/>
        </a:defRPr>
      </a:lvl4pPr>
      <a:lvl5pPr marL="1828569" algn="l" defTabSz="457142" rtl="0" eaLnBrk="1" latinLnBrk="0" hangingPunct="1">
        <a:defRPr sz="1900" kern="1200">
          <a:solidFill>
            <a:schemeClr val="tx1"/>
          </a:solidFill>
          <a:latin typeface="+mn-lt"/>
          <a:ea typeface="+mn-ea"/>
          <a:cs typeface="+mn-cs"/>
        </a:defRPr>
      </a:lvl5pPr>
      <a:lvl6pPr marL="2285711" algn="l" defTabSz="457142" rtl="0" eaLnBrk="1" latinLnBrk="0" hangingPunct="1">
        <a:defRPr sz="1900" kern="1200">
          <a:solidFill>
            <a:schemeClr val="tx1"/>
          </a:solidFill>
          <a:latin typeface="+mn-lt"/>
          <a:ea typeface="+mn-ea"/>
          <a:cs typeface="+mn-cs"/>
        </a:defRPr>
      </a:lvl6pPr>
      <a:lvl7pPr marL="2742853" algn="l" defTabSz="457142" rtl="0" eaLnBrk="1" latinLnBrk="0" hangingPunct="1">
        <a:defRPr sz="1900" kern="1200">
          <a:solidFill>
            <a:schemeClr val="tx1"/>
          </a:solidFill>
          <a:latin typeface="+mn-lt"/>
          <a:ea typeface="+mn-ea"/>
          <a:cs typeface="+mn-cs"/>
        </a:defRPr>
      </a:lvl7pPr>
      <a:lvl8pPr marL="3199995" algn="l" defTabSz="457142" rtl="0" eaLnBrk="1" latinLnBrk="0" hangingPunct="1">
        <a:defRPr sz="1900" kern="1200">
          <a:solidFill>
            <a:schemeClr val="tx1"/>
          </a:solidFill>
          <a:latin typeface="+mn-lt"/>
          <a:ea typeface="+mn-ea"/>
          <a:cs typeface="+mn-cs"/>
        </a:defRPr>
      </a:lvl8pPr>
      <a:lvl9pPr marL="3657138" algn="l" defTabSz="45714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dirty="0" smtClean="0">
                <a:solidFill>
                  <a:schemeClr val="bg1"/>
                </a:solidFill>
              </a:rPr>
              <a:t>2015. un 2017.gadu vērtējumu rezultāti un nākotnes un iespējamie praktiskie riski.</a:t>
            </a:r>
            <a:endParaRPr lang="lv-LV" dirty="0"/>
          </a:p>
        </p:txBody>
      </p:sp>
      <p:sp>
        <p:nvSpPr>
          <p:cNvPr id="3" name="Subtitle 2"/>
          <p:cNvSpPr>
            <a:spLocks noGrp="1"/>
          </p:cNvSpPr>
          <p:nvPr>
            <p:ph type="subTitle" idx="1"/>
          </p:nvPr>
        </p:nvSpPr>
        <p:spPr>
          <a:xfrm>
            <a:off x="3097889" y="1467293"/>
            <a:ext cx="5676904" cy="2743642"/>
          </a:xfrm>
        </p:spPr>
        <p:txBody>
          <a:bodyPr>
            <a:normAutofit fontScale="92500" lnSpcReduction="10000"/>
          </a:bodyPr>
          <a:lstStyle/>
          <a:p>
            <a:pPr algn="ctr"/>
            <a:r>
              <a:rPr lang="lv-LV" sz="2800" dirty="0" smtClean="0">
                <a:solidFill>
                  <a:schemeClr val="tx1">
                    <a:lumMod val="50000"/>
                  </a:schemeClr>
                </a:solidFill>
              </a:rPr>
              <a:t>Eiropas Gāzes pārvades sistēmas operatoru ENTSOG  2015. un 2017.gadu vērtējumu rezultāti un nākotnes perspektīvas. </a:t>
            </a:r>
            <a:br>
              <a:rPr lang="lv-LV" sz="2800" dirty="0" smtClean="0">
                <a:solidFill>
                  <a:schemeClr val="tx1">
                    <a:lumMod val="50000"/>
                  </a:schemeClr>
                </a:solidFill>
              </a:rPr>
            </a:br>
            <a:r>
              <a:rPr lang="lv-LV" sz="2800" dirty="0" smtClean="0">
                <a:solidFill>
                  <a:schemeClr val="tx1">
                    <a:lumMod val="50000"/>
                  </a:schemeClr>
                </a:solidFill>
              </a:rPr>
              <a:t>Cik droša ir bijusi Latvijas un Baltijas gāzes apgādes sistēmas un iespējamie praktiskie riski.</a:t>
            </a:r>
            <a:endParaRPr lang="lv-LV" dirty="0"/>
          </a:p>
        </p:txBody>
      </p:sp>
      <p:sp>
        <p:nvSpPr>
          <p:cNvPr id="4" name="TextBox 3"/>
          <p:cNvSpPr txBox="1"/>
          <p:nvPr/>
        </p:nvSpPr>
        <p:spPr>
          <a:xfrm>
            <a:off x="3793479" y="4947265"/>
            <a:ext cx="5112568" cy="707886"/>
          </a:xfrm>
          <a:prstGeom prst="rect">
            <a:avLst/>
          </a:prstGeom>
          <a:noFill/>
        </p:spPr>
        <p:txBody>
          <a:bodyPr wrap="square" rtlCol="0">
            <a:spAutoFit/>
          </a:bodyPr>
          <a:lstStyle/>
          <a:p>
            <a:pPr algn="ctr"/>
            <a:r>
              <a:rPr lang="lv-LV" sz="2000" dirty="0" smtClean="0">
                <a:solidFill>
                  <a:srgbClr val="92D050"/>
                </a:solidFill>
              </a:rPr>
              <a:t>Andra </a:t>
            </a:r>
            <a:r>
              <a:rPr lang="lv-LV" sz="2000" dirty="0" err="1" smtClean="0">
                <a:solidFill>
                  <a:srgbClr val="92D050"/>
                </a:solidFill>
              </a:rPr>
              <a:t>Ješinska</a:t>
            </a:r>
            <a:r>
              <a:rPr lang="lv-LV" sz="2000" dirty="0" smtClean="0">
                <a:solidFill>
                  <a:srgbClr val="92D050"/>
                </a:solidFill>
              </a:rPr>
              <a:t>, AS “Conexus </a:t>
            </a:r>
            <a:r>
              <a:rPr lang="lv-LV" sz="2000" dirty="0" err="1" smtClean="0">
                <a:solidFill>
                  <a:srgbClr val="92D050"/>
                </a:solidFill>
              </a:rPr>
              <a:t>Baltic</a:t>
            </a:r>
            <a:r>
              <a:rPr lang="lv-LV" sz="2000" dirty="0" smtClean="0">
                <a:solidFill>
                  <a:srgbClr val="92D050"/>
                </a:solidFill>
              </a:rPr>
              <a:t> </a:t>
            </a:r>
            <a:r>
              <a:rPr lang="lv-LV" sz="2000" dirty="0" err="1" smtClean="0">
                <a:solidFill>
                  <a:srgbClr val="92D050"/>
                </a:solidFill>
              </a:rPr>
              <a:t>Grid</a:t>
            </a:r>
            <a:r>
              <a:rPr lang="lv-LV" sz="2000" dirty="0" smtClean="0">
                <a:solidFill>
                  <a:srgbClr val="92D050"/>
                </a:solidFill>
              </a:rPr>
              <a:t>”</a:t>
            </a:r>
          </a:p>
          <a:p>
            <a:pPr algn="ctr"/>
            <a:r>
              <a:rPr lang="lv-LV" sz="2000" dirty="0" smtClean="0">
                <a:solidFill>
                  <a:srgbClr val="92D050"/>
                </a:solidFill>
              </a:rPr>
              <a:t>Rīga, 08.02.2017</a:t>
            </a:r>
            <a:endParaRPr lang="lv-LV" sz="2000" dirty="0">
              <a:solidFill>
                <a:srgbClr val="92D050"/>
              </a:solidFill>
            </a:endParaRPr>
          </a:p>
        </p:txBody>
      </p:sp>
    </p:spTree>
    <p:extLst>
      <p:ext uri="{BB962C8B-B14F-4D97-AF65-F5344CB8AC3E}">
        <p14:creationId xmlns:p14="http://schemas.microsoft.com/office/powerpoint/2010/main" xmlns="" val="32465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46484"/>
            <a:ext cx="8229600" cy="903581"/>
          </a:xfrm>
        </p:spPr>
        <p:txBody>
          <a:bodyPr>
            <a:normAutofit/>
          </a:bodyPr>
          <a:lstStyle/>
          <a:p>
            <a:r>
              <a:rPr lang="lv-LV" sz="2400" b="1" dirty="0" smtClean="0"/>
              <a:t>Secinājumi un priekšlikumi reģionālās gāzes apgādes drošības uzlabošanai</a:t>
            </a:r>
            <a:endParaRPr lang="en-US" sz="2400" b="1" dirty="0"/>
          </a:p>
        </p:txBody>
      </p:sp>
      <p:sp>
        <p:nvSpPr>
          <p:cNvPr id="3" name="Content Placeholder 2"/>
          <p:cNvSpPr>
            <a:spLocks noGrp="1"/>
          </p:cNvSpPr>
          <p:nvPr>
            <p:ph idx="1"/>
          </p:nvPr>
        </p:nvSpPr>
        <p:spPr>
          <a:xfrm>
            <a:off x="457201" y="1850065"/>
            <a:ext cx="8229600" cy="4326146"/>
          </a:xfrm>
        </p:spPr>
        <p:txBody>
          <a:bodyPr anchor="t">
            <a:normAutofit fontScale="25000" lnSpcReduction="20000"/>
          </a:bodyPr>
          <a:lstStyle/>
          <a:p>
            <a:pPr marL="0" indent="0" algn="just">
              <a:buFont typeface="Wingdings" pitchFamily="2" charset="2"/>
              <a:buChar char="Ø"/>
            </a:pPr>
            <a:r>
              <a:rPr lang="lv-LV" sz="6400" dirty="0" smtClean="0"/>
              <a:t>Tā kā Kiemenai ir atzīts par reģiona gāzes apgādes šauro vietu, lai izvairītos no nelietderīgām investīcijām, ir nepieciešama </a:t>
            </a:r>
            <a:r>
              <a:rPr lang="lv-LV" sz="6400" b="1" dirty="0" smtClean="0"/>
              <a:t>izpēte par optimālu starpsavienojuma jaudas palielināšanu.</a:t>
            </a:r>
          </a:p>
          <a:p>
            <a:pPr marL="0" indent="0" algn="just">
              <a:buFont typeface="Wingdings" pitchFamily="2" charset="2"/>
              <a:buChar char="Ø"/>
            </a:pPr>
            <a:r>
              <a:rPr lang="lv-LV" sz="6400" b="1" dirty="0" smtClean="0"/>
              <a:t>Inčukalna pazemes gāzes krātuve ir būtiskākais reģiona gāzes apgādes drošības elements</a:t>
            </a:r>
            <a:r>
              <a:rPr lang="lv-LV" sz="6400" dirty="0" smtClean="0"/>
              <a:t>, </a:t>
            </a:r>
            <a:r>
              <a:rPr lang="lv-LV" sz="6400" b="1" dirty="0" smtClean="0"/>
              <a:t>nodrošina reģiona gāzes plūsmas, </a:t>
            </a:r>
            <a:r>
              <a:rPr lang="lv-LV" sz="6400" dirty="0" smtClean="0"/>
              <a:t>pateicoties gāzes spiedienam krātuvē, (faktiski darbojas kā reģionālā kompresoru stacija) un </a:t>
            </a:r>
            <a:r>
              <a:rPr lang="lv-LV" sz="6400" b="1" dirty="0" smtClean="0"/>
              <a:t>darbojas kā gāzes avots</a:t>
            </a:r>
            <a:r>
              <a:rPr lang="lv-LV" sz="6400" dirty="0" smtClean="0"/>
              <a:t>.</a:t>
            </a:r>
          </a:p>
          <a:p>
            <a:pPr marL="0" indent="0" algn="just">
              <a:buFont typeface="Wingdings" pitchFamily="2" charset="2"/>
              <a:buChar char="Ø"/>
            </a:pPr>
            <a:r>
              <a:rPr lang="lv-LV" sz="6400" dirty="0" smtClean="0"/>
              <a:t>Ņemot vērā Inčukalna PGK daudzveidīgo reģionālo nozīmi, kas ir unikāla visā ES, Inčukalna PGK būtu lietderīgi izmantot abu ES izmantoto apgādes drošības risinājumu kombināciju:</a:t>
            </a:r>
          </a:p>
          <a:p>
            <a:pPr marL="399999" lvl="1" indent="0" algn="just">
              <a:buFont typeface="Courier New" pitchFamily="49" charset="0"/>
              <a:buChar char="o"/>
            </a:pPr>
            <a:r>
              <a:rPr lang="lv-LV" sz="6400" dirty="0" smtClean="0"/>
              <a:t>Katram </a:t>
            </a:r>
            <a:r>
              <a:rPr lang="lv-LV" sz="6400" b="1" dirty="0" smtClean="0"/>
              <a:t>dabasgāzes tirgotājam</a:t>
            </a:r>
            <a:r>
              <a:rPr lang="lv-LV" sz="6400" dirty="0" smtClean="0"/>
              <a:t>, kas uzglabā gāzi Inčukalna PGK būtu </a:t>
            </a:r>
            <a:r>
              <a:rPr lang="lv-LV" sz="6400" b="1" dirty="0" smtClean="0"/>
              <a:t>jāuzglabā zināms gāzes apjoms krātuvē, lai nodrošinātu efektīvu visas sistēmas darbību</a:t>
            </a:r>
            <a:r>
              <a:rPr lang="lv-LV" sz="6400" dirty="0" smtClean="0"/>
              <a:t>, kas vienlaicīgi būs ieguldījums arī apgādes drošībā;</a:t>
            </a:r>
          </a:p>
          <a:p>
            <a:pPr marL="399999" lvl="1" indent="0" algn="just">
              <a:buFont typeface="Courier New" pitchFamily="49" charset="0"/>
              <a:buChar char="o"/>
            </a:pPr>
            <a:r>
              <a:rPr lang="lv-LV" sz="6400" dirty="0" smtClean="0"/>
              <a:t>Daļa no </a:t>
            </a:r>
            <a:r>
              <a:rPr lang="lv-LV" sz="6400" b="1" dirty="0" smtClean="0"/>
              <a:t>izmaksām</a:t>
            </a:r>
            <a:r>
              <a:rPr lang="lv-LV" sz="6400" dirty="0" smtClean="0"/>
              <a:t>, kas saistītas ar Inčukalna PGK </a:t>
            </a:r>
            <a:r>
              <a:rPr lang="lv-LV" sz="6400" b="1" dirty="0" smtClean="0"/>
              <a:t>spiediena uzturēšanas funkciju </a:t>
            </a:r>
            <a:r>
              <a:rPr lang="lv-LV" sz="6400" dirty="0" smtClean="0"/>
              <a:t>gāzes pārvades sistēmā, būtu </a:t>
            </a:r>
            <a:r>
              <a:rPr lang="lv-LV" sz="6400" b="1" dirty="0" smtClean="0"/>
              <a:t>jāiekļauj Baltijas valstu </a:t>
            </a:r>
            <a:r>
              <a:rPr lang="lv-LV" sz="6400" dirty="0" smtClean="0"/>
              <a:t>(Latvija, Igaunija, Lietuva) </a:t>
            </a:r>
            <a:r>
              <a:rPr lang="lv-LV" sz="6400" b="1" dirty="0" smtClean="0"/>
              <a:t>pārvades sistēmu izmaksās</a:t>
            </a:r>
            <a:r>
              <a:rPr lang="lv-LV" sz="6400" dirty="0" smtClean="0"/>
              <a:t>;</a:t>
            </a:r>
          </a:p>
          <a:p>
            <a:pPr marL="399999" lvl="1" indent="0" algn="just">
              <a:buFont typeface="Courier New" pitchFamily="49" charset="0"/>
              <a:buChar char="o"/>
            </a:pPr>
            <a:r>
              <a:rPr lang="lv-LV" sz="6400" b="1" dirty="0" smtClean="0"/>
              <a:t>Izmaksas par nepieciešamā gāzes atlikuma izņemšanas sezonas beigās uzturēšanu krātuvē </a:t>
            </a:r>
            <a:r>
              <a:rPr lang="lv-LV" sz="6400" dirty="0" smtClean="0"/>
              <a:t>300-400 milj. m</a:t>
            </a:r>
            <a:r>
              <a:rPr lang="lv-LV" sz="6400" baseline="30000" dirty="0" smtClean="0"/>
              <a:t>3</a:t>
            </a:r>
            <a:r>
              <a:rPr lang="lv-LV" sz="6400" dirty="0" smtClean="0"/>
              <a:t>, līdzīgi kā tas ir ar naftas rezervēm, būtu </a:t>
            </a:r>
            <a:r>
              <a:rPr lang="lv-LV" sz="6400" b="1" dirty="0" smtClean="0"/>
              <a:t>jāsadala starp Baltijas valstīm </a:t>
            </a:r>
            <a:r>
              <a:rPr lang="lv-LV" sz="6400" dirty="0" smtClean="0"/>
              <a:t>(kopēja tirgus izveides gadījuma arī Somiju) un jāsedz no šo valstu budžeta līdzekļiem.</a:t>
            </a:r>
          </a:p>
          <a:p>
            <a:pPr marL="0" indent="0" algn="just">
              <a:buFont typeface="Courier New" pitchFamily="49" charset="0"/>
              <a:buChar char="o"/>
            </a:pPr>
            <a:endParaRPr lang="lv-LV" dirty="0" smtClean="0"/>
          </a:p>
          <a:p>
            <a:pPr marL="0" indent="0" algn="just">
              <a:buFont typeface="Wingdings" pitchFamily="2" charset="2"/>
              <a:buChar char="Ø"/>
            </a:pPr>
            <a:endParaRPr lang="lv-LV" dirty="0" smtClean="0"/>
          </a:p>
          <a:p>
            <a:pPr marL="399999" lvl="1" indent="0" algn="just">
              <a:buFontTx/>
              <a:buChar char="-"/>
            </a:pPr>
            <a:endParaRPr lang="lv-LV" sz="1300" dirty="0" smtClean="0"/>
          </a:p>
          <a:p>
            <a:pPr marL="0" indent="0">
              <a:buFont typeface="Wingdings" pitchFamily="2" charset="2"/>
              <a:buChar char="Ø"/>
            </a:pPr>
            <a:endParaRPr lang="lv-LV" sz="18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p:txBody>
      </p:sp>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792705"/>
            <a:ext cx="8229600" cy="4530539"/>
          </a:xfrm>
        </p:spPr>
        <p:txBody>
          <a:bodyPr>
            <a:normAutofit fontScale="77500" lnSpcReduction="20000"/>
          </a:bodyPr>
          <a:lstStyle/>
          <a:p>
            <a:pPr marL="399999" lvl="1" indent="0" algn="just">
              <a:buFont typeface="Courier New" pitchFamily="49" charset="0"/>
              <a:buChar char="o"/>
            </a:pPr>
            <a:r>
              <a:rPr lang="lv-LV" sz="1900" dirty="0" smtClean="0"/>
              <a:t>Pārejas periodā, kamēr AS ”Latvija Gāze” izpilda garantētā piegādātāja pienākumus, AS “Latvijas Gāze” varētu uzņemties pienākumu uzglabāt zināmas gāzes rezerves Inčukalna PGK saistīto/nodrošināto lietotāju apgādei.</a:t>
            </a:r>
          </a:p>
          <a:p>
            <a:pPr marL="0" indent="0" algn="just">
              <a:buFont typeface="Wingdings" pitchFamily="2" charset="2"/>
              <a:buChar char="Ø"/>
            </a:pPr>
            <a:r>
              <a:rPr lang="lv-LV" sz="1900" b="1" dirty="0" smtClean="0"/>
              <a:t>Lai nodrošinātu Inčukalna PGK darbību pārejas periodā, Latvijas patērētājiem jāsaglabā šobrīd pastāvošā kārtība norēķiniem par Inčukalna PGK izmantošanu</a:t>
            </a:r>
            <a:r>
              <a:rPr lang="lv-LV" sz="1900" dirty="0" smtClean="0"/>
              <a:t>, jo pretējā gadījumā gāzes uzglabāšanas tarifs ir jāpaaugstina par vairāk nekā 50%, lai segtu izmaksas, kas savukārt novedīs pie būtiska glabāšanas pakalpojuma izmantošanas samazināšanas  un apdraudēs enerģētisko drošību, būtiski ierobežos iespējas Latviju un Igauniju apgādāt ar gāzi ziemas mēnešos un padarīs par neiespējamu reģionālā gāzes tirgus efektīvu funkcionēšanu.</a:t>
            </a:r>
          </a:p>
          <a:p>
            <a:pPr marL="0" indent="0" algn="just">
              <a:buFont typeface="Wingdings" pitchFamily="2" charset="2"/>
              <a:buChar char="Ø"/>
            </a:pPr>
            <a:r>
              <a:rPr lang="lv-LV" sz="1900" b="1" dirty="0" smtClean="0"/>
              <a:t>Inčukalna PGK projekts ir Eiropas Kopējās nozīmes infrastruktūras projekts </a:t>
            </a:r>
            <a:r>
              <a:rPr lang="lv-LV" sz="1900" dirty="0" smtClean="0"/>
              <a:t>saskaņā ar Regulas 347/2013 nosacījumiem un </a:t>
            </a:r>
            <a:r>
              <a:rPr lang="lv-LV" sz="1900" b="1" dirty="0" smtClean="0"/>
              <a:t>kritiskā infrastruktūra </a:t>
            </a:r>
            <a:r>
              <a:rPr lang="lv-LV" sz="1900" dirty="0" smtClean="0"/>
              <a:t>saskaņā ar Eiropas Kritiskā infrastruktūras Direktīvu 114/2008. Līdz ar to Latvija ir uzņēmusies pienākumu šo infrastruktūru aizsargāt un sekmēt Inčukalna PGK pilnveidošanas projekta realizāciju, kas līdzekļu trūkuma dēļ nebūs iespējams un ir klajā pretrunā ne vien ar reģiona, bet visas Eiropas enerģētikas interesēm.</a:t>
            </a:r>
          </a:p>
          <a:p>
            <a:pPr marL="0" indent="0" algn="just">
              <a:buFont typeface="Wingdings" pitchFamily="2" charset="2"/>
              <a:buChar char="Ø"/>
            </a:pPr>
            <a:r>
              <a:rPr lang="lv-LV" sz="1900" dirty="0" smtClean="0"/>
              <a:t>Ņemot vērā Inčukalna PGK lomu Valsts enerģētiskās drošības nodrošināšanā, ir </a:t>
            </a:r>
            <a:r>
              <a:rPr lang="lv-LV" sz="1900" b="1" dirty="0" smtClean="0"/>
              <a:t>lūgums</a:t>
            </a:r>
            <a:r>
              <a:rPr lang="lv-LV" sz="1900" dirty="0" smtClean="0"/>
              <a:t> </a:t>
            </a:r>
            <a:r>
              <a:rPr lang="lv-LV" sz="1900" b="1" dirty="0" smtClean="0"/>
              <a:t>Prezidenta Enerģētiskās drošības komisijai atbalstīt Inčukalna PGK darbības finansēšanas plāna izstrādi atvēta tirgus apstākļos.</a:t>
            </a:r>
          </a:p>
          <a:p>
            <a:pPr marL="0" indent="0" algn="just">
              <a:buFont typeface="Wingdings" pitchFamily="2" charset="2"/>
              <a:buChar char="Ø"/>
            </a:pPr>
            <a:r>
              <a:rPr lang="lv-LV" sz="1900" dirty="0" smtClean="0"/>
              <a:t>Brīdī, kad notiek darbs pie </a:t>
            </a:r>
            <a:r>
              <a:rPr lang="lv-LV" sz="1900" b="1" dirty="0" smtClean="0"/>
              <a:t>vienota Baltijas gāzes tirgus izveides</a:t>
            </a:r>
            <a:r>
              <a:rPr lang="lv-LV" sz="1900" dirty="0" smtClean="0"/>
              <a:t>, ir īstais laiks vienoties starp Baltijas valstīm par reģiona apgādes drošības pasākumu </a:t>
            </a:r>
            <a:r>
              <a:rPr lang="lv-LV" sz="1900" b="1" dirty="0" smtClean="0"/>
              <a:t>izmaksu sadales principiem </a:t>
            </a:r>
            <a:r>
              <a:rPr lang="lv-LV" sz="1900" dirty="0" smtClean="0"/>
              <a:t>un šajā jautājumā “Conexus Baltic Grid” ir nepieciešams </a:t>
            </a:r>
            <a:r>
              <a:rPr lang="lv-LV" sz="1900" b="1" dirty="0" smtClean="0"/>
              <a:t>Valsts vadošo amatpersonu atbalsts</a:t>
            </a:r>
            <a:r>
              <a:rPr lang="lv-LV" sz="1900" dirty="0" smtClean="0"/>
              <a:t>.</a:t>
            </a:r>
          </a:p>
          <a:p>
            <a:endParaRPr lang="lv-LV" dirty="0"/>
          </a:p>
        </p:txBody>
      </p:sp>
      <p:sp>
        <p:nvSpPr>
          <p:cNvPr id="3" name="Title 2"/>
          <p:cNvSpPr>
            <a:spLocks noGrp="1"/>
          </p:cNvSpPr>
          <p:nvPr>
            <p:ph type="title"/>
          </p:nvPr>
        </p:nvSpPr>
        <p:spPr>
          <a:xfrm>
            <a:off x="457201" y="649705"/>
            <a:ext cx="8229600" cy="1143000"/>
          </a:xfrm>
        </p:spPr>
        <p:txBody>
          <a:bodyPr>
            <a:normAutofit/>
          </a:bodyPr>
          <a:lstStyle/>
          <a:p>
            <a:r>
              <a:rPr lang="lv-LV" sz="2400" b="1" dirty="0" smtClean="0"/>
              <a:t>Secinājumi un priekšlikumi reģionālās gāzes apgādes drošības uzlabošanai</a:t>
            </a:r>
            <a:endParaRPr lang="lv-LV"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50975"/>
            <a:ext cx="8229600" cy="653902"/>
          </a:xfrm>
        </p:spPr>
        <p:txBody>
          <a:bodyPr>
            <a:normAutofit/>
          </a:bodyPr>
          <a:lstStyle/>
          <a:p>
            <a:r>
              <a:rPr lang="lv-LV" sz="2400" dirty="0" smtClean="0"/>
              <a:t>Ievads</a:t>
            </a:r>
            <a:endParaRPr lang="en-US" sz="2400" dirty="0"/>
          </a:p>
        </p:txBody>
      </p:sp>
      <p:sp>
        <p:nvSpPr>
          <p:cNvPr id="3" name="Content Placeholder 2"/>
          <p:cNvSpPr>
            <a:spLocks noGrp="1"/>
          </p:cNvSpPr>
          <p:nvPr>
            <p:ph idx="1"/>
          </p:nvPr>
        </p:nvSpPr>
        <p:spPr>
          <a:xfrm>
            <a:off x="457201" y="2030820"/>
            <a:ext cx="8229600" cy="3949000"/>
          </a:xfrm>
        </p:spPr>
        <p:txBody>
          <a:bodyPr anchor="t">
            <a:normAutofit fontScale="85000" lnSpcReduction="10000"/>
          </a:bodyPr>
          <a:lstStyle/>
          <a:p>
            <a:pPr marL="0" indent="0" algn="just">
              <a:buFont typeface="Wingdings" pitchFamily="2" charset="2"/>
              <a:buChar char="Ø"/>
            </a:pPr>
            <a:r>
              <a:rPr lang="lv-LV" sz="2000" dirty="0" smtClean="0"/>
              <a:t> </a:t>
            </a:r>
            <a:r>
              <a:rPr lang="lv-LV" sz="2000" b="1" dirty="0" smtClean="0"/>
              <a:t>ENTSOG</a:t>
            </a:r>
            <a:r>
              <a:rPr lang="lv-LV" sz="2000" dirty="0" smtClean="0"/>
              <a:t> izveidots saskaņā ar Eiropas Padomes un Parlamenta Regulu 715/2009 par nosacījumiem attiecībā uz piekļuvi dabasgāzes pārvades tīkliem </a:t>
            </a:r>
            <a:r>
              <a:rPr lang="lv-LV" sz="2000" b="1" dirty="0" smtClean="0"/>
              <a:t>ar mērķi nodrošināt optimālu ES dabasgāzes pārvades tīklu vadību</a:t>
            </a:r>
            <a:r>
              <a:rPr lang="lv-LV" sz="2000" dirty="0" smtClean="0"/>
              <a:t>.</a:t>
            </a:r>
          </a:p>
          <a:p>
            <a:pPr marL="0" indent="0" algn="just">
              <a:buFont typeface="Wingdings" pitchFamily="2" charset="2"/>
              <a:buChar char="Ø"/>
            </a:pPr>
            <a:r>
              <a:rPr lang="lv-LV" sz="2000" dirty="0" smtClean="0"/>
              <a:t>Saskaņā ar šo Regulu ENTSOG katru gadu ir jāveic </a:t>
            </a:r>
            <a:r>
              <a:rPr lang="lv-LV" sz="2000" b="1" dirty="0" smtClean="0"/>
              <a:t>ziemas un vasaras piegādes prognožu novērtējums </a:t>
            </a:r>
            <a:r>
              <a:rPr lang="lv-LV" sz="2000" dirty="0" smtClean="0"/>
              <a:t>un reizi divos gados jāsagatavo </a:t>
            </a:r>
            <a:r>
              <a:rPr lang="lv-LV" sz="2000" b="1" dirty="0" smtClean="0"/>
              <a:t>10 gadu tīklu attīstības plāns .</a:t>
            </a:r>
          </a:p>
          <a:p>
            <a:pPr marL="0" indent="0" algn="just">
              <a:buFont typeface="Wingdings" pitchFamily="2" charset="2"/>
              <a:buChar char="Ø"/>
            </a:pPr>
            <a:r>
              <a:rPr lang="lv-LV" sz="2000" dirty="0" smtClean="0"/>
              <a:t>Šajā prezentācijā ir izmantots 2016/2017 gada ziemas prognožu dokuments un 2015/2016 gada novērtējums, kā arī 2017.gada 10 gadu tīklu attīstības plāns.</a:t>
            </a:r>
          </a:p>
          <a:p>
            <a:pPr marL="0" indent="0" algn="just">
              <a:buFont typeface="Wingdings" pitchFamily="2" charset="2"/>
              <a:buChar char="Ø"/>
            </a:pPr>
            <a:r>
              <a:rPr lang="lv-LV" sz="2000" dirty="0" smtClean="0"/>
              <a:t>AS “Latvijas Gaze” ir ENTSOG asociētais partneris no 2012.gada.</a:t>
            </a:r>
          </a:p>
          <a:p>
            <a:pPr marL="0" indent="0" algn="just">
              <a:buFont typeface="Wingdings" pitchFamily="2" charset="2"/>
              <a:buChar char="Ø"/>
            </a:pPr>
            <a:r>
              <a:rPr lang="lv-LV" sz="2000" dirty="0" smtClean="0"/>
              <a:t>Pamatojoties uz Enerģētikas likuma grozījumiem AS “Latvijas Gāze” tika sadalīta divos uzņēmumos un ir izveidots </a:t>
            </a:r>
            <a:r>
              <a:rPr lang="lv-LV" sz="2000" b="1" dirty="0" smtClean="0"/>
              <a:t>apvienotais gāzes pārvades un glabāšanas operators AS “Conexus </a:t>
            </a:r>
            <a:r>
              <a:rPr lang="lv-LV" sz="2000" b="1" dirty="0" err="1" smtClean="0"/>
              <a:t>Baltic</a:t>
            </a:r>
            <a:r>
              <a:rPr lang="lv-LV" sz="2000" b="1" dirty="0" smtClean="0"/>
              <a:t> </a:t>
            </a:r>
            <a:r>
              <a:rPr lang="lv-LV" sz="2000" b="1" dirty="0" err="1" smtClean="0"/>
              <a:t>Grid</a:t>
            </a:r>
            <a:r>
              <a:rPr lang="lv-LV" sz="2000" b="1" dirty="0" smtClean="0"/>
              <a:t>”</a:t>
            </a:r>
            <a:r>
              <a:rPr lang="lv-LV" sz="2000" dirty="0" smtClean="0"/>
              <a:t> (turpmāk Conexus).</a:t>
            </a:r>
          </a:p>
          <a:p>
            <a:pPr marL="0" indent="0" algn="just">
              <a:buFont typeface="Wingdings" pitchFamily="2" charset="2"/>
              <a:buChar char="Ø"/>
            </a:pPr>
            <a:r>
              <a:rPr lang="lv-LV" sz="2000" dirty="0" smtClean="0"/>
              <a:t>Pēc Conexus sertifikācijas procesa pabeigšanas tas varēs kļūt par pilntiesīgu ENTSOG biedru.</a:t>
            </a:r>
            <a:endParaRPr lang="en-US" dirty="0"/>
          </a:p>
        </p:txBody>
      </p:sp>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8229600" cy="552893"/>
          </a:xfrm>
        </p:spPr>
        <p:txBody>
          <a:bodyPr>
            <a:normAutofit/>
          </a:bodyPr>
          <a:lstStyle/>
          <a:p>
            <a:r>
              <a:rPr lang="lv-LV" sz="2400" dirty="0" smtClean="0"/>
              <a:t>ENTSOG vērtējumu rezultāti</a:t>
            </a:r>
            <a:endParaRPr lang="en-US" sz="2400" dirty="0"/>
          </a:p>
        </p:txBody>
      </p:sp>
      <p:sp>
        <p:nvSpPr>
          <p:cNvPr id="3" name="Content Placeholder 2"/>
          <p:cNvSpPr>
            <a:spLocks noGrp="1"/>
          </p:cNvSpPr>
          <p:nvPr>
            <p:ph idx="1"/>
          </p:nvPr>
        </p:nvSpPr>
        <p:spPr>
          <a:xfrm>
            <a:off x="457201" y="1641756"/>
            <a:ext cx="8229600" cy="1834116"/>
          </a:xfrm>
        </p:spPr>
        <p:txBody>
          <a:bodyPr anchor="t">
            <a:normAutofit/>
          </a:bodyPr>
          <a:lstStyle/>
          <a:p>
            <a:pPr marL="0" indent="0">
              <a:buFont typeface="Wingdings" pitchFamily="2" charset="2"/>
              <a:buChar char="Ø"/>
            </a:pPr>
            <a:r>
              <a:rPr lang="lv-LV" sz="2000" dirty="0" smtClean="0"/>
              <a:t> 2015/2016 gada ziemas (oktobris-marts) novērtējums:</a:t>
            </a:r>
          </a:p>
          <a:p>
            <a:pPr marL="399999" lvl="1" indent="0">
              <a:buFont typeface="Wingdings" pitchFamily="2" charset="2"/>
              <a:buChar char="Ø"/>
            </a:pPr>
            <a:r>
              <a:rPr lang="lv-LV" sz="1300" dirty="0" smtClean="0"/>
              <a:t>Ziemas sezonas gāzes patēriņš bija par 0.4% (+12 </a:t>
            </a:r>
            <a:r>
              <a:rPr lang="lv-LV" sz="1300" dirty="0" err="1" smtClean="0"/>
              <a:t>TWh</a:t>
            </a:r>
            <a:r>
              <a:rPr lang="lv-LV" sz="1300" dirty="0" smtClean="0"/>
              <a:t>) augstāks nekā iepriekšējā ziemā un maksimālais diennakts patēriņš 7% augstāks (+1.611 </a:t>
            </a:r>
            <a:r>
              <a:rPr lang="lv-LV" sz="1300" dirty="0" err="1" smtClean="0"/>
              <a:t>GWh</a:t>
            </a:r>
            <a:r>
              <a:rPr lang="lv-LV" sz="1300" dirty="0" smtClean="0"/>
              <a:t>/d</a:t>
            </a:r>
            <a:r>
              <a:rPr lang="lv-LV" sz="1300" dirty="0" smtClean="0"/>
              <a:t>);</a:t>
            </a:r>
            <a:endParaRPr lang="lv-LV" sz="1300" dirty="0" smtClean="0"/>
          </a:p>
          <a:p>
            <a:pPr marL="399999" lvl="1" indent="0">
              <a:buFont typeface="Wingdings" pitchFamily="2" charset="2"/>
              <a:buChar char="Ø"/>
            </a:pPr>
            <a:r>
              <a:rPr lang="lv-LV" sz="1300" dirty="0" smtClean="0"/>
              <a:t>Gāzes izmantošana no pazemes gāzes krātuvēm bija otrā zemākā pēdējo sešu ziemu laika;</a:t>
            </a:r>
          </a:p>
          <a:p>
            <a:pPr marL="399999" lvl="1" indent="0">
              <a:buFont typeface="Wingdings" pitchFamily="2" charset="2"/>
              <a:buChar char="Ø"/>
            </a:pPr>
            <a:r>
              <a:rPr lang="lv-LV" sz="1300" dirty="0" smtClean="0"/>
              <a:t>ES iegūtās gāzes daļa no kopējām gāzes piegādēm samazinājās no 31% līdz 26% (-70TWh</a:t>
            </a:r>
            <a:r>
              <a:rPr lang="lv-LV" sz="1300" dirty="0" smtClean="0"/>
              <a:t>);</a:t>
            </a:r>
            <a:endParaRPr lang="lv-LV" sz="1300" dirty="0" smtClean="0"/>
          </a:p>
          <a:p>
            <a:pPr marL="399999" lvl="1" indent="0">
              <a:buFont typeface="Wingdings" pitchFamily="2" charset="2"/>
              <a:buChar char="Ø"/>
            </a:pPr>
            <a:r>
              <a:rPr lang="lv-LV" sz="1300" b="1" dirty="0" smtClean="0"/>
              <a:t>Gāzes piegādes daļa no Krievijas no kopējām gāzes piegādēm ES palielinājās no 26% līdz 32% (+191 </a:t>
            </a:r>
            <a:r>
              <a:rPr lang="lv-LV" sz="1300" b="1" dirty="0" err="1" smtClean="0"/>
              <a:t>TWh</a:t>
            </a:r>
            <a:r>
              <a:rPr lang="lv-LV" sz="1300" b="1" dirty="0" smtClean="0"/>
              <a:t>).</a:t>
            </a:r>
            <a:endParaRPr lang="lv-LV" sz="1300" b="1" dirty="0" smtClean="0"/>
          </a:p>
        </p:txBody>
      </p:sp>
      <p:pic>
        <p:nvPicPr>
          <p:cNvPr id="1027" name="Picture 3"/>
          <p:cNvPicPr>
            <a:picLocks noChangeAspect="1" noChangeArrowheads="1"/>
          </p:cNvPicPr>
          <p:nvPr/>
        </p:nvPicPr>
        <p:blipFill>
          <a:blip r:embed="rId2"/>
          <a:srcRect/>
          <a:stretch>
            <a:fillRect/>
          </a:stretch>
        </p:blipFill>
        <p:spPr bwMode="auto">
          <a:xfrm>
            <a:off x="715963" y="3475873"/>
            <a:ext cx="7032113" cy="2669746"/>
          </a:xfrm>
          <a:prstGeom prst="rect">
            <a:avLst/>
          </a:prstGeom>
          <a:noFill/>
          <a:ln w="9525">
            <a:noFill/>
            <a:miter lim="800000"/>
            <a:headEnd/>
            <a:tailEnd/>
          </a:ln>
          <a:effectLst/>
        </p:spPr>
      </p:pic>
      <p:sp>
        <p:nvSpPr>
          <p:cNvPr id="6" name="TextBox 5"/>
          <p:cNvSpPr txBox="1"/>
          <p:nvPr/>
        </p:nvSpPr>
        <p:spPr>
          <a:xfrm>
            <a:off x="2115879" y="3306595"/>
            <a:ext cx="4027834" cy="338554"/>
          </a:xfrm>
          <a:prstGeom prst="rect">
            <a:avLst/>
          </a:prstGeom>
          <a:noFill/>
        </p:spPr>
        <p:txBody>
          <a:bodyPr wrap="none" rtlCol="0">
            <a:spAutoFit/>
          </a:bodyPr>
          <a:lstStyle/>
          <a:p>
            <a:r>
              <a:rPr lang="lv-LV" sz="1600" dirty="0" smtClean="0">
                <a:latin typeface="Avenir Book"/>
              </a:rPr>
              <a:t>Gāzes piegāžu attīstība 2011-2016 (</a:t>
            </a:r>
            <a:r>
              <a:rPr lang="lv-LV" sz="1600" dirty="0" err="1" smtClean="0">
                <a:latin typeface="Avenir Book"/>
              </a:rPr>
              <a:t>GWh</a:t>
            </a:r>
            <a:r>
              <a:rPr lang="lv-LV" sz="1600" dirty="0" smtClean="0">
                <a:latin typeface="Avenir Book"/>
              </a:rPr>
              <a:t>)</a:t>
            </a:r>
            <a:endParaRPr lang="lv-LV" sz="1600" dirty="0">
              <a:latin typeface="Avenir Book"/>
            </a:endParaRPr>
          </a:p>
        </p:txBody>
      </p:sp>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8229600" cy="574158"/>
          </a:xfrm>
        </p:spPr>
        <p:txBody>
          <a:bodyPr>
            <a:normAutofit/>
          </a:bodyPr>
          <a:lstStyle/>
          <a:p>
            <a:r>
              <a:rPr lang="lv-LV" sz="2400" dirty="0" smtClean="0"/>
              <a:t>ENTSOG vērtējuma perspektīvas</a:t>
            </a:r>
            <a:endParaRPr lang="en-US" sz="2400" dirty="0"/>
          </a:p>
        </p:txBody>
      </p:sp>
      <p:sp>
        <p:nvSpPr>
          <p:cNvPr id="3" name="Content Placeholder 2"/>
          <p:cNvSpPr>
            <a:spLocks noGrp="1"/>
          </p:cNvSpPr>
          <p:nvPr>
            <p:ph idx="1"/>
          </p:nvPr>
        </p:nvSpPr>
        <p:spPr>
          <a:xfrm>
            <a:off x="457201" y="1336158"/>
            <a:ext cx="8229600" cy="1481471"/>
          </a:xfrm>
        </p:spPr>
        <p:txBody>
          <a:bodyPr anchor="t">
            <a:normAutofit fontScale="85000" lnSpcReduction="10000"/>
          </a:bodyPr>
          <a:lstStyle/>
          <a:p>
            <a:pPr marL="0" indent="0">
              <a:buFont typeface="Wingdings" pitchFamily="2" charset="2"/>
              <a:buChar char="Ø"/>
            </a:pPr>
            <a:r>
              <a:rPr lang="lv-LV" sz="2000" dirty="0" smtClean="0"/>
              <a:t> 2016/2017 gada ziemas perspektīvas:</a:t>
            </a:r>
          </a:p>
          <a:p>
            <a:pPr marL="399999" lvl="1" indent="0">
              <a:buFont typeface="Wingdings" pitchFamily="2" charset="2"/>
              <a:buChar char="Ø"/>
            </a:pPr>
            <a:r>
              <a:rPr lang="lv-LV" sz="1400" b="1" dirty="0" smtClean="0"/>
              <a:t>Eiropas gāzes infrastruktūra nodrošina pietiekamu gāzes piegāžu elastīgumu lielākajā daļā Eiropas;</a:t>
            </a:r>
          </a:p>
          <a:p>
            <a:pPr marL="399999" lvl="1" indent="0">
              <a:buFont typeface="Wingdings" pitchFamily="2" charset="2"/>
              <a:buChar char="Ø"/>
            </a:pPr>
            <a:r>
              <a:rPr lang="lv-LV" sz="1400" dirty="0" smtClean="0"/>
              <a:t>Eiropas gāzes infrastruktūra spēj nodrošināt  Ukrainu ar ievērojamiem gāzes apjomiem;</a:t>
            </a:r>
          </a:p>
          <a:p>
            <a:pPr marL="399999" lvl="1" indent="0">
              <a:buFont typeface="Wingdings" pitchFamily="2" charset="2"/>
              <a:buChar char="Ø"/>
            </a:pPr>
            <a:r>
              <a:rPr lang="lv-LV" sz="1400" dirty="0" smtClean="0"/>
              <a:t>Tomēr </a:t>
            </a:r>
            <a:r>
              <a:rPr lang="lv-LV" sz="1400" b="1" dirty="0" smtClean="0"/>
              <a:t>gāzes padeves pārtraukums caur Ukrainu gadījumos, kad ir liels gāzes pieprasījums, joprojām būtiski ietekmē </a:t>
            </a:r>
            <a:r>
              <a:rPr lang="lv-LV" sz="1400" b="1" dirty="0" smtClean="0"/>
              <a:t>Dienvideiropu;</a:t>
            </a:r>
            <a:endParaRPr lang="lv-LV" sz="1400" b="1" dirty="0" smtClean="0"/>
          </a:p>
          <a:p>
            <a:pPr marL="399999" lvl="1" indent="0">
              <a:buFont typeface="Wingdings" pitchFamily="2" charset="2"/>
              <a:buChar char="Ø"/>
            </a:pPr>
            <a:r>
              <a:rPr lang="lv-LV" sz="1400" dirty="0" smtClean="0"/>
              <a:t>Salīdzinot ar iepriekšējo sezonu </a:t>
            </a:r>
            <a:r>
              <a:rPr lang="lv-LV" sz="1400" b="1" dirty="0" smtClean="0"/>
              <a:t>būtiski ir palielinājusies pazemes gāzes krātuvju piepildīšanas rādītājs (91% pret 82</a:t>
            </a:r>
            <a:r>
              <a:rPr lang="lv-LV" sz="1400" b="1" dirty="0" smtClean="0"/>
              <a:t>%).</a:t>
            </a:r>
            <a:endParaRPr lang="lv-LV" sz="1400" b="1" dirty="0" smtClean="0"/>
          </a:p>
        </p:txBody>
      </p:sp>
      <p:sp>
        <p:nvSpPr>
          <p:cNvPr id="6" name="TextBox 5"/>
          <p:cNvSpPr txBox="1"/>
          <p:nvPr/>
        </p:nvSpPr>
        <p:spPr>
          <a:xfrm>
            <a:off x="191459" y="2925351"/>
            <a:ext cx="8952541" cy="461665"/>
          </a:xfrm>
          <a:prstGeom prst="rect">
            <a:avLst/>
          </a:prstGeom>
          <a:noFill/>
        </p:spPr>
        <p:txBody>
          <a:bodyPr wrap="square" rtlCol="0">
            <a:spAutoFit/>
          </a:bodyPr>
          <a:lstStyle/>
          <a:p>
            <a:pPr algn="ctr"/>
            <a:r>
              <a:rPr lang="lv-LV" sz="1200" b="1" dirty="0" smtClean="0">
                <a:latin typeface="Avenir Book"/>
              </a:rPr>
              <a:t>Gāzes piegādes pārtraukumi aukstā ziemas dienā un divu nedēļu aukstuma periodā Ukrainas tranzīta pārtraukuma gadījumā </a:t>
            </a:r>
            <a:endParaRPr lang="lv-LV" sz="1200" b="1" dirty="0">
              <a:latin typeface="Avenir Book"/>
            </a:endParaRPr>
          </a:p>
        </p:txBody>
      </p:sp>
      <p:pic>
        <p:nvPicPr>
          <p:cNvPr id="3074" name="Picture 2"/>
          <p:cNvPicPr>
            <a:picLocks noChangeAspect="1" noChangeArrowheads="1"/>
          </p:cNvPicPr>
          <p:nvPr/>
        </p:nvPicPr>
        <p:blipFill>
          <a:blip r:embed="rId2"/>
          <a:srcRect/>
          <a:stretch>
            <a:fillRect/>
          </a:stretch>
        </p:blipFill>
        <p:spPr bwMode="auto">
          <a:xfrm>
            <a:off x="771192" y="3453894"/>
            <a:ext cx="3364873" cy="275755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52827" y="3500232"/>
            <a:ext cx="3171911" cy="2711216"/>
          </a:xfrm>
          <a:prstGeom prst="rect">
            <a:avLst/>
          </a:prstGeom>
          <a:noFill/>
          <a:ln w="9525">
            <a:noFill/>
            <a:miter lim="800000"/>
            <a:headEnd/>
            <a:tailEnd/>
          </a:ln>
          <a:effectLst/>
        </p:spPr>
      </p:pic>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8229600" cy="574158"/>
          </a:xfrm>
        </p:spPr>
        <p:txBody>
          <a:bodyPr>
            <a:normAutofit/>
          </a:bodyPr>
          <a:lstStyle/>
          <a:p>
            <a:r>
              <a:rPr lang="lv-LV" sz="2400" dirty="0" smtClean="0"/>
              <a:t>ENTSOG 10 gadu tīklu attīstības plāns</a:t>
            </a:r>
            <a:endParaRPr lang="en-US" sz="2400" dirty="0"/>
          </a:p>
        </p:txBody>
      </p:sp>
      <p:sp>
        <p:nvSpPr>
          <p:cNvPr id="3" name="Content Placeholder 2"/>
          <p:cNvSpPr>
            <a:spLocks noGrp="1"/>
          </p:cNvSpPr>
          <p:nvPr>
            <p:ph idx="1"/>
          </p:nvPr>
        </p:nvSpPr>
        <p:spPr>
          <a:xfrm>
            <a:off x="457201" y="1488559"/>
            <a:ext cx="8229600" cy="1329070"/>
          </a:xfrm>
        </p:spPr>
        <p:txBody>
          <a:bodyPr anchor="t">
            <a:normAutofit/>
          </a:bodyPr>
          <a:lstStyle/>
          <a:p>
            <a:pPr marL="0" indent="0">
              <a:buFont typeface="Wingdings" pitchFamily="2" charset="2"/>
              <a:buChar char="Ø"/>
            </a:pPr>
            <a:r>
              <a:rPr lang="lv-LV" sz="2000" dirty="0" smtClean="0"/>
              <a:t> </a:t>
            </a:r>
            <a:r>
              <a:rPr lang="lv-LV" sz="1800" b="1" dirty="0" smtClean="0"/>
              <a:t>Ukrainas tranzīta plūsmu pārtraukums neietekmē Baltijas valstis.</a:t>
            </a:r>
          </a:p>
          <a:p>
            <a:pPr marL="0" indent="0">
              <a:buFont typeface="Wingdings" pitchFamily="2" charset="2"/>
              <a:buChar char="Ø"/>
            </a:pPr>
            <a:r>
              <a:rPr lang="lv-LV" sz="1800" dirty="0" smtClean="0"/>
              <a:t>Gāzes padeves </a:t>
            </a:r>
            <a:r>
              <a:rPr lang="lv-LV" sz="1800" b="1" dirty="0" smtClean="0"/>
              <a:t>pārtraukuma gadījumā caur Baltkrieviju </a:t>
            </a:r>
            <a:r>
              <a:rPr lang="lv-LV" sz="1800" dirty="0" smtClean="0"/>
              <a:t>Lietuva nesaņem gāzi pa cauruļvadu, kas </a:t>
            </a:r>
            <a:r>
              <a:rPr lang="lv-LV" sz="1800" b="1" dirty="0" smtClean="0"/>
              <a:t>negatīvi ietekmē Baltijas valstu gāzes apgādi</a:t>
            </a:r>
            <a:r>
              <a:rPr lang="lv-LV" sz="1800" dirty="0" smtClean="0"/>
              <a:t>.</a:t>
            </a:r>
          </a:p>
        </p:txBody>
      </p:sp>
      <p:pic>
        <p:nvPicPr>
          <p:cNvPr id="5122" name="Picture 2"/>
          <p:cNvPicPr>
            <a:picLocks noChangeAspect="1" noChangeArrowheads="1"/>
          </p:cNvPicPr>
          <p:nvPr/>
        </p:nvPicPr>
        <p:blipFill>
          <a:blip r:embed="rId2"/>
          <a:srcRect/>
          <a:stretch>
            <a:fillRect/>
          </a:stretch>
        </p:blipFill>
        <p:spPr bwMode="auto">
          <a:xfrm>
            <a:off x="1052623" y="2817629"/>
            <a:ext cx="6730410" cy="2828259"/>
          </a:xfrm>
          <a:prstGeom prst="rect">
            <a:avLst/>
          </a:prstGeom>
          <a:noFill/>
          <a:ln w="9525">
            <a:noFill/>
            <a:miter lim="800000"/>
            <a:headEnd/>
            <a:tailEnd/>
          </a:ln>
          <a:effectLst/>
        </p:spPr>
      </p:pic>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18147"/>
            <a:ext cx="8229600" cy="574158"/>
          </a:xfrm>
        </p:spPr>
        <p:txBody>
          <a:bodyPr>
            <a:normAutofit/>
          </a:bodyPr>
          <a:lstStyle/>
          <a:p>
            <a:r>
              <a:rPr lang="lv-LV" sz="2400" dirty="0" smtClean="0"/>
              <a:t>Reģionālais risku novērtējums</a:t>
            </a:r>
            <a:endParaRPr lang="en-US" sz="2400" dirty="0"/>
          </a:p>
        </p:txBody>
      </p:sp>
      <p:sp>
        <p:nvSpPr>
          <p:cNvPr id="3" name="Content Placeholder 2"/>
          <p:cNvSpPr>
            <a:spLocks noGrp="1"/>
          </p:cNvSpPr>
          <p:nvPr>
            <p:ph idx="1"/>
          </p:nvPr>
        </p:nvSpPr>
        <p:spPr>
          <a:xfrm>
            <a:off x="457201" y="1488559"/>
            <a:ext cx="8229600" cy="4476306"/>
          </a:xfrm>
        </p:spPr>
        <p:txBody>
          <a:bodyPr anchor="t">
            <a:normAutofit fontScale="92500"/>
          </a:bodyPr>
          <a:lstStyle/>
          <a:p>
            <a:pPr marL="0" indent="0" algn="just">
              <a:buFont typeface="Wingdings" pitchFamily="2" charset="2"/>
              <a:buChar char="Ø"/>
            </a:pPr>
            <a:r>
              <a:rPr lang="lv-LV" sz="1900" dirty="0" smtClean="0"/>
              <a:t>Nacionālo gāzes apgādes risku novērtējumu izstrādi paredz Eiropas Parlamenta un Padomes Regula 994/2010 par pasākumiem gāzes apgādes drošības nodrošināšanai (turpmāk - SOS regula).</a:t>
            </a:r>
          </a:p>
          <a:p>
            <a:pPr marL="0" indent="0" algn="just">
              <a:buFont typeface="Wingdings" pitchFamily="2" charset="2"/>
              <a:buChar char="Ø"/>
            </a:pPr>
            <a:r>
              <a:rPr lang="lv-LV" sz="1900" dirty="0" smtClean="0"/>
              <a:t>Kaut arī šī Regula nenosaka nepieciešamību izstrādāt reģionālos risku novērtējumus, </a:t>
            </a:r>
            <a:r>
              <a:rPr lang="lv-LV" sz="1900" b="1" dirty="0" smtClean="0"/>
              <a:t>jau 2014.gadā tika pabeigts kopējais Igaunijas, Latvijas un Lietuvas gāzes apgādes risku novērtējums</a:t>
            </a:r>
            <a:r>
              <a:rPr lang="lv-LV" sz="1900" dirty="0" smtClean="0"/>
              <a:t>, kuru izstrādāja šo valstu Ekonomikas ministrijas ar pārvades sistēmas operatoru (PSO) atbalstu.</a:t>
            </a:r>
          </a:p>
          <a:p>
            <a:pPr marL="0" indent="0" algn="just">
              <a:buFont typeface="Wingdings" pitchFamily="2" charset="2"/>
              <a:buChar char="Ø"/>
            </a:pPr>
            <a:r>
              <a:rPr lang="lv-LV" sz="1900" dirty="0" smtClean="0"/>
              <a:t>Pašreiz SOS regula tiek atjaunota, nosakot nepieciešamību </a:t>
            </a:r>
            <a:r>
              <a:rPr lang="lv-LV" sz="1900" b="1" dirty="0" smtClean="0"/>
              <a:t>uzlabot reģionālo sadarbību </a:t>
            </a:r>
            <a:r>
              <a:rPr lang="lv-LV" sz="1900" dirty="0" smtClean="0"/>
              <a:t>un izstrādāt reģionālos risku novērtējumus.</a:t>
            </a:r>
          </a:p>
          <a:p>
            <a:pPr marL="0" indent="0" algn="just">
              <a:buFont typeface="Wingdings" pitchFamily="2" charset="2"/>
              <a:buChar char="Ø"/>
            </a:pPr>
            <a:r>
              <a:rPr lang="lv-LV" sz="1900" dirty="0" smtClean="0"/>
              <a:t>Saskaņā ar </a:t>
            </a:r>
            <a:r>
              <a:rPr lang="lv-LV" sz="1900" b="1" dirty="0" smtClean="0"/>
              <a:t>jaunās SOS regulas projektu Latvija, Lietuva, Igaunija un Somija veido vienu BEMIP I reģionu.</a:t>
            </a:r>
          </a:p>
          <a:p>
            <a:pPr marL="0" indent="0" algn="just">
              <a:buFont typeface="Wingdings" pitchFamily="2" charset="2"/>
              <a:buChar char="Ø"/>
            </a:pPr>
            <a:r>
              <a:rPr lang="lv-LV" sz="1900" dirty="0" smtClean="0"/>
              <a:t>Tā kā risku novērtējums ir jāatjauno ik pēc diviem gadiem, reģiona valstu institūcijas, kas atbild par riska novērtējumu izstrādi, griezās </a:t>
            </a:r>
            <a:r>
              <a:rPr lang="lv-LV" sz="1900" b="1" dirty="0" smtClean="0"/>
              <a:t>pie EK Apvienotā izpētes centra </a:t>
            </a:r>
            <a:r>
              <a:rPr lang="lv-LV" sz="1900" dirty="0" smtClean="0"/>
              <a:t>(</a:t>
            </a:r>
            <a:r>
              <a:rPr lang="lv-LV" sz="1900" i="1" dirty="0" err="1" smtClean="0"/>
              <a:t>Joint</a:t>
            </a:r>
            <a:r>
              <a:rPr lang="lv-LV" sz="1900" i="1" dirty="0" smtClean="0"/>
              <a:t> </a:t>
            </a:r>
            <a:r>
              <a:rPr lang="lv-LV" sz="1900" i="1" dirty="0" err="1" smtClean="0"/>
              <a:t>Research</a:t>
            </a:r>
            <a:r>
              <a:rPr lang="lv-LV" sz="1900" i="1" dirty="0" smtClean="0"/>
              <a:t> </a:t>
            </a:r>
            <a:r>
              <a:rPr lang="lv-LV" sz="1900" i="1" dirty="0" err="1" smtClean="0"/>
              <a:t>Center-</a:t>
            </a:r>
            <a:r>
              <a:rPr lang="lv-LV" sz="1900" i="1" dirty="0" smtClean="0"/>
              <a:t> </a:t>
            </a:r>
            <a:r>
              <a:rPr lang="lv-LV" sz="1900" dirty="0" smtClean="0"/>
              <a:t>JRC) ar lūgumu veikt gāzes plūsmu modelēšanu, kas ir daļa no riska novērtējuma un saņēma pozitīvu atbildi. </a:t>
            </a:r>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p:txBody>
      </p:sp>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8229600" cy="574158"/>
          </a:xfrm>
        </p:spPr>
        <p:txBody>
          <a:bodyPr>
            <a:normAutofit/>
          </a:bodyPr>
          <a:lstStyle/>
          <a:p>
            <a:r>
              <a:rPr lang="lv-LV" sz="2400" dirty="0" smtClean="0"/>
              <a:t>Reģionālais risku novērtējums</a:t>
            </a:r>
            <a:endParaRPr lang="en-US" sz="2400" dirty="0"/>
          </a:p>
        </p:txBody>
      </p:sp>
      <p:sp>
        <p:nvSpPr>
          <p:cNvPr id="3" name="Content Placeholder 2"/>
          <p:cNvSpPr>
            <a:spLocks noGrp="1"/>
          </p:cNvSpPr>
          <p:nvPr>
            <p:ph idx="1"/>
          </p:nvPr>
        </p:nvSpPr>
        <p:spPr>
          <a:xfrm>
            <a:off x="457201" y="1488559"/>
            <a:ext cx="4029739" cy="4476306"/>
          </a:xfrm>
        </p:spPr>
        <p:txBody>
          <a:bodyPr anchor="t">
            <a:normAutofit fontScale="92500"/>
          </a:bodyPr>
          <a:lstStyle/>
          <a:p>
            <a:pPr marL="0" indent="0" algn="just">
              <a:buFont typeface="Wingdings" pitchFamily="2" charset="2"/>
              <a:buChar char="Ø"/>
            </a:pPr>
            <a:r>
              <a:rPr lang="lv-LV" sz="1700" dirty="0" smtClean="0"/>
              <a:t>JRC ir pabeidzis reģiona gāzes plūsmu modelēšanu 5 dažādiem gāzes patēriņa scenārijiem, ieskaitot aukstu laiku martā, kad gāzes atlikums Inčukalna PGK ir neliels un 12 gāzes piegādes pārtraukuma scenārijiem pie dažādiem gāzes patēriņiem. Pavisam ir </a:t>
            </a:r>
            <a:r>
              <a:rPr lang="lv-LV" sz="1700" b="1" dirty="0" smtClean="0"/>
              <a:t>izanalizēti 25 pārtraukuma scenāriji.</a:t>
            </a:r>
          </a:p>
          <a:p>
            <a:pPr marL="0" indent="0" algn="just">
              <a:buFont typeface="Wingdings" pitchFamily="2" charset="2"/>
              <a:buChar char="Ø"/>
            </a:pPr>
            <a:r>
              <a:rPr lang="lv-LV" sz="1700" dirty="0" smtClean="0"/>
              <a:t>Būtiskākie gāzes piegādes pārtraukšanas scenāriji ir sekojoši:</a:t>
            </a:r>
          </a:p>
          <a:p>
            <a:pPr marL="399999" lvl="1" indent="0" algn="just">
              <a:buFont typeface="Wingdings" pitchFamily="2" charset="2"/>
              <a:buChar char="Ø"/>
            </a:pPr>
            <a:r>
              <a:rPr lang="lv-LV" sz="1200" dirty="0" smtClean="0"/>
              <a:t>Gāze netiek piegādāta no Krievijas;</a:t>
            </a:r>
          </a:p>
          <a:p>
            <a:pPr marL="399999" lvl="1" indent="0" algn="just">
              <a:buFont typeface="Wingdings" pitchFamily="2" charset="2"/>
              <a:buChar char="Ø"/>
            </a:pPr>
            <a:r>
              <a:rPr lang="lv-LV" sz="1200" dirty="0" smtClean="0"/>
              <a:t>Gāze netiek piegādāta no Inčukalna GK;</a:t>
            </a:r>
          </a:p>
          <a:p>
            <a:pPr marL="399999" lvl="1" indent="0" algn="just">
              <a:buFont typeface="Wingdings" pitchFamily="2" charset="2"/>
              <a:buChar char="Ø"/>
            </a:pPr>
            <a:r>
              <a:rPr lang="lv-LV" sz="1200" dirty="0" smtClean="0"/>
              <a:t>Gāzes piegādes pārtraukums EE-LV starpsavienojumā;</a:t>
            </a:r>
          </a:p>
          <a:p>
            <a:pPr marL="399999" lvl="1" indent="0" algn="just">
              <a:buFont typeface="Wingdings" pitchFamily="2" charset="2"/>
              <a:buChar char="Ø"/>
            </a:pPr>
            <a:r>
              <a:rPr lang="lv-LV" sz="1200" dirty="0" smtClean="0"/>
              <a:t>Gāzes piegādes pārtraukums no Klaipēdas SDG termināla</a:t>
            </a:r>
          </a:p>
          <a:p>
            <a:pPr marL="399999" lvl="1" indent="0" algn="just">
              <a:buFont typeface="Wingdings" pitchFamily="2" charset="2"/>
              <a:buChar char="Ø"/>
            </a:pPr>
            <a:r>
              <a:rPr lang="lv-LV" sz="1200" dirty="0" smtClean="0"/>
              <a:t>Dažādas iepriekšminēto  pārtraukumu kombinācijas.</a:t>
            </a:r>
            <a:endParaRPr lang="lv-LV" sz="1900" dirty="0" smtClean="0"/>
          </a:p>
          <a:p>
            <a:pPr marL="0" indent="0" algn="just">
              <a:buFont typeface="Wingdings" pitchFamily="2" charset="2"/>
              <a:buChar char="Ø"/>
            </a:pPr>
            <a:r>
              <a:rPr lang="lv-LV" sz="1700" dirty="0" smtClean="0"/>
              <a:t>JRC ir arī izvērtējis varbūtības ar kādām šie piegādes pārtraukumi var notikt.</a:t>
            </a:r>
          </a:p>
          <a:p>
            <a:pPr marL="0" indent="0">
              <a:buFont typeface="Wingdings" pitchFamily="2" charset="2"/>
              <a:buChar char="Ø"/>
            </a:pPr>
            <a:endParaRPr lang="lv-LV" sz="19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p:txBody>
      </p:sp>
      <p:pic>
        <p:nvPicPr>
          <p:cNvPr id="1026" name="Picture 2"/>
          <p:cNvPicPr>
            <a:picLocks noChangeAspect="1" noChangeArrowheads="1"/>
          </p:cNvPicPr>
          <p:nvPr/>
        </p:nvPicPr>
        <p:blipFill>
          <a:blip r:embed="rId2"/>
          <a:srcRect/>
          <a:stretch>
            <a:fillRect/>
          </a:stretch>
        </p:blipFill>
        <p:spPr bwMode="auto">
          <a:xfrm>
            <a:off x="4972275" y="1488558"/>
            <a:ext cx="3714526" cy="4836042"/>
          </a:xfrm>
          <a:prstGeom prst="rect">
            <a:avLst/>
          </a:prstGeom>
          <a:noFill/>
          <a:ln w="9525">
            <a:noFill/>
            <a:miter lim="800000"/>
            <a:headEnd/>
            <a:tailEnd/>
          </a:ln>
        </p:spPr>
      </p:pic>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8229600" cy="574158"/>
          </a:xfrm>
        </p:spPr>
        <p:txBody>
          <a:bodyPr>
            <a:normAutofit/>
          </a:bodyPr>
          <a:lstStyle/>
          <a:p>
            <a:r>
              <a:rPr lang="lv-LV" sz="2400" dirty="0" smtClean="0"/>
              <a:t>Galvenie JRC risku novērtējuma secinājumi</a:t>
            </a:r>
            <a:endParaRPr lang="en-US" sz="2400" dirty="0"/>
          </a:p>
        </p:txBody>
      </p:sp>
      <p:sp>
        <p:nvSpPr>
          <p:cNvPr id="3" name="Content Placeholder 2"/>
          <p:cNvSpPr>
            <a:spLocks noGrp="1"/>
          </p:cNvSpPr>
          <p:nvPr>
            <p:ph idx="1"/>
          </p:nvPr>
        </p:nvSpPr>
        <p:spPr>
          <a:xfrm>
            <a:off x="457201" y="1488558"/>
            <a:ext cx="8229600" cy="4856095"/>
          </a:xfrm>
        </p:spPr>
        <p:txBody>
          <a:bodyPr anchor="t">
            <a:normAutofit fontScale="85000" lnSpcReduction="20000"/>
          </a:bodyPr>
          <a:lstStyle/>
          <a:p>
            <a:pPr marL="0" indent="0" algn="just">
              <a:buFont typeface="Wingdings" pitchFamily="2" charset="2"/>
              <a:buChar char="Ø"/>
            </a:pPr>
            <a:r>
              <a:rPr lang="lv-LV" sz="2100" dirty="0" smtClean="0"/>
              <a:t>Kaut arī </a:t>
            </a:r>
            <a:r>
              <a:rPr lang="lv-LV" sz="2100" b="1" dirty="0" smtClean="0"/>
              <a:t>visumā Baltijas valstu gāzes apgāde ir relatīvi droša</a:t>
            </a:r>
            <a:r>
              <a:rPr lang="lv-LV" sz="2100" dirty="0" smtClean="0"/>
              <a:t>, tomēr ir vairākas problēmas, kas ir jārisina, lai šo drošību uzlabotu.</a:t>
            </a:r>
          </a:p>
          <a:p>
            <a:pPr marL="0" indent="0" algn="just">
              <a:buFont typeface="Wingdings" pitchFamily="2" charset="2"/>
              <a:buChar char="Ø"/>
            </a:pPr>
            <a:r>
              <a:rPr lang="lv-LV" sz="2100" b="1" dirty="0" smtClean="0"/>
              <a:t>Inčukalna PGK ir būtiskākais reģiona gāzes apgādes drošības elements. </a:t>
            </a:r>
            <a:r>
              <a:rPr lang="lv-LV" sz="2100" dirty="0" smtClean="0"/>
              <a:t>Ne tikai </a:t>
            </a:r>
            <a:r>
              <a:rPr lang="lv-LV" sz="2100" b="1" dirty="0" smtClean="0"/>
              <a:t>krātuves</a:t>
            </a:r>
            <a:r>
              <a:rPr lang="lv-LV" sz="2100" dirty="0" smtClean="0"/>
              <a:t> kā drošības elementa, bet arī Inčukalna PGK gāzes spiediena regulēšanas </a:t>
            </a:r>
            <a:r>
              <a:rPr lang="lv-LV" sz="2100" b="1" dirty="0" smtClean="0"/>
              <a:t>iespējas</a:t>
            </a:r>
            <a:r>
              <a:rPr lang="lv-LV" sz="2100" dirty="0" smtClean="0"/>
              <a:t> pārvades sistēmai ir pilnībā </a:t>
            </a:r>
            <a:r>
              <a:rPr lang="lv-LV" sz="2100" b="1" dirty="0" smtClean="0"/>
              <a:t>atkarīgas no atlikušā gāzes daudzuma krātuvē</a:t>
            </a:r>
            <a:r>
              <a:rPr lang="lv-LV" sz="2100" dirty="0" smtClean="0"/>
              <a:t>, kas ir noteicošais faktors reģiona gāzes apgādes drošībā. Dažādos scenārijos nepieciešamais minimālais atlikušais gāzes apjoms ir vismaz 300-400 miljoni m</a:t>
            </a:r>
            <a:r>
              <a:rPr lang="lv-LV" sz="2100" baseline="30000" dirty="0" smtClean="0"/>
              <a:t>3</a:t>
            </a:r>
            <a:r>
              <a:rPr lang="lv-LV" sz="2100" dirty="0" smtClean="0"/>
              <a:t>.</a:t>
            </a:r>
          </a:p>
          <a:p>
            <a:pPr marL="0" indent="0" algn="just">
              <a:buFont typeface="Wingdings" pitchFamily="2" charset="2"/>
              <a:buChar char="Ø"/>
            </a:pPr>
            <a:r>
              <a:rPr lang="lv-LV" sz="2100" b="1" dirty="0" smtClean="0"/>
              <a:t>Inčukalna PGK nodrošina spiediena regulēšanu </a:t>
            </a:r>
            <a:r>
              <a:rPr lang="lv-LV" sz="2100" dirty="0" smtClean="0"/>
              <a:t>Latvijas pārvades sistēmai un nosaka iespējas gāzes padevei jo īpaši Igaunijai, bet arī Lietuvai.</a:t>
            </a:r>
          </a:p>
          <a:p>
            <a:pPr marL="0" indent="0" algn="just">
              <a:buFont typeface="Wingdings" pitchFamily="2" charset="2"/>
              <a:buChar char="Ø"/>
            </a:pPr>
            <a:r>
              <a:rPr lang="lv-LV" sz="2100" dirty="0" smtClean="0"/>
              <a:t>Pārrobežu savienojuma </a:t>
            </a:r>
            <a:r>
              <a:rPr lang="lv-LV" sz="2100" b="1" dirty="0" smtClean="0"/>
              <a:t>Kiemenai punkts </a:t>
            </a:r>
            <a:r>
              <a:rPr lang="lv-LV" sz="2100" dirty="0" smtClean="0"/>
              <a:t>ir identificēts kā sistēmas </a:t>
            </a:r>
            <a:r>
              <a:rPr lang="lv-LV" sz="2100" b="1" dirty="0" smtClean="0"/>
              <a:t>"šaurā  vieta“.</a:t>
            </a:r>
          </a:p>
          <a:p>
            <a:pPr marL="0" indent="0" algn="just">
              <a:buFont typeface="Wingdings" pitchFamily="2" charset="2"/>
              <a:buChar char="Ø"/>
            </a:pPr>
            <a:r>
              <a:rPr lang="lv-LV" sz="2100" dirty="0" smtClean="0"/>
              <a:t> Igaunija maksimālā gāzes pieprasījuma gadījumā nespēj nodrošināt vajadzību pēc gāzes tikai no Krievijas pa cauruļvadiem, bet tai ir nepieciešams saņemt gāzi arī no Latvijas. Bez tam, spiediens Igaunijas gāzes sistēmā ir atkarīgs no ārējiem avotiem un spiediena ierobežojumi atsevišķās sistēmas daļās ierobežo iespējas krīzes situācijās.</a:t>
            </a:r>
          </a:p>
          <a:p>
            <a:pPr marL="0" indent="0" algn="just">
              <a:buFont typeface="Wingdings" pitchFamily="2" charset="2"/>
              <a:buChar char="Ø"/>
            </a:pPr>
            <a:r>
              <a:rPr lang="lv-LV" sz="2100" dirty="0" smtClean="0"/>
              <a:t>Varbūtība, ka notiks gāzes piegādes pārtraukums no Klaipēdas SDG termināla ir ievērojami augstāka nekā tas, ka šāds pārtraukums notiks no Inčukalna PGK.</a:t>
            </a:r>
          </a:p>
          <a:p>
            <a:pPr marL="0" indent="0">
              <a:buFont typeface="Wingdings" pitchFamily="2" charset="2"/>
              <a:buChar char="Ø"/>
            </a:pPr>
            <a:endParaRPr lang="lv-LV" sz="18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p:txBody>
      </p:sp>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8229600" cy="574158"/>
          </a:xfrm>
        </p:spPr>
        <p:txBody>
          <a:bodyPr>
            <a:normAutofit fontScale="90000"/>
          </a:bodyPr>
          <a:lstStyle/>
          <a:p>
            <a:r>
              <a:rPr lang="lv-LV" sz="2400" dirty="0" smtClean="0"/>
              <a:t>Gāzes krātuves apgādes drošībai citās es valstīs</a:t>
            </a:r>
            <a:endParaRPr lang="en-US" sz="2400" dirty="0"/>
          </a:p>
        </p:txBody>
      </p:sp>
      <p:sp>
        <p:nvSpPr>
          <p:cNvPr id="3" name="Content Placeholder 2"/>
          <p:cNvSpPr>
            <a:spLocks noGrp="1"/>
          </p:cNvSpPr>
          <p:nvPr>
            <p:ph idx="1"/>
          </p:nvPr>
        </p:nvSpPr>
        <p:spPr>
          <a:xfrm>
            <a:off x="457201" y="4880343"/>
            <a:ext cx="8229600" cy="1084521"/>
          </a:xfrm>
        </p:spPr>
        <p:txBody>
          <a:bodyPr anchor="t">
            <a:normAutofit fontScale="92500" lnSpcReduction="20000"/>
          </a:bodyPr>
          <a:lstStyle/>
          <a:p>
            <a:pPr>
              <a:buFont typeface="Wingdings" pitchFamily="2" charset="2"/>
              <a:buChar char="Ø"/>
            </a:pPr>
            <a:r>
              <a:rPr lang="lv-LV" sz="1800" dirty="0" smtClean="0"/>
              <a:t>Obligāta prasība tirgus dalībniekiem uzglabāt gāzes rezerves</a:t>
            </a:r>
            <a:r>
              <a:rPr lang="en-US" sz="1800" dirty="0" smtClean="0"/>
              <a:t>: </a:t>
            </a:r>
            <a:r>
              <a:rPr lang="lv-LV" sz="1800" dirty="0" smtClean="0"/>
              <a:t>Francija, Spānija, Portugāle, Beļģija, Dānija, Čehija, Slovākija, Polija</a:t>
            </a:r>
          </a:p>
          <a:p>
            <a:pPr>
              <a:buFont typeface="Wingdings" pitchFamily="2" charset="2"/>
              <a:buChar char="Ø"/>
            </a:pPr>
            <a:r>
              <a:rPr lang="lv-LV" sz="1800" dirty="0" smtClean="0"/>
              <a:t>Stratēģiska krātuve</a:t>
            </a:r>
            <a:r>
              <a:rPr lang="en-US" sz="1800" dirty="0" smtClean="0"/>
              <a:t>: </a:t>
            </a:r>
            <a:r>
              <a:rPr lang="lv-LV" sz="1800" dirty="0" smtClean="0"/>
              <a:t>Itālija, Ungārija</a:t>
            </a:r>
            <a:endParaRPr lang="en-US" sz="1800" dirty="0" smtClean="0"/>
          </a:p>
          <a:p>
            <a:pPr>
              <a:buFont typeface="Wingdings" pitchFamily="2" charset="2"/>
              <a:buChar char="Ø"/>
            </a:pPr>
            <a:r>
              <a:rPr lang="lv-LV" sz="1800" dirty="0" smtClean="0"/>
              <a:t>Nav nekādu prasību</a:t>
            </a:r>
            <a:r>
              <a:rPr lang="en-US" sz="1800" dirty="0" smtClean="0"/>
              <a:t>: </a:t>
            </a:r>
            <a:r>
              <a:rPr lang="lv-LV" sz="1800" dirty="0" smtClean="0"/>
              <a:t>Lielbritānija, Vācija, Austrija un Nīderlande</a:t>
            </a:r>
            <a:endParaRPr lang="lv-LV" sz="2000" dirty="0" smtClean="0"/>
          </a:p>
          <a:p>
            <a:pPr marL="0" indent="0">
              <a:buFont typeface="Wingdings" pitchFamily="2" charset="2"/>
              <a:buChar char="Ø"/>
            </a:pPr>
            <a:endParaRPr lang="lv-LV" sz="2000" dirty="0" smtClean="0"/>
          </a:p>
          <a:p>
            <a:pPr marL="0" indent="0">
              <a:buFont typeface="Wingdings" pitchFamily="2" charset="2"/>
              <a:buChar char="Ø"/>
            </a:pPr>
            <a:endParaRPr lang="lv-LV" sz="2000" dirty="0" smtClean="0"/>
          </a:p>
        </p:txBody>
      </p:sp>
      <p:pic>
        <p:nvPicPr>
          <p:cNvPr id="4" name="Picture 2"/>
          <p:cNvPicPr>
            <a:picLocks noChangeAspect="1" noChangeArrowheads="1"/>
          </p:cNvPicPr>
          <p:nvPr/>
        </p:nvPicPr>
        <p:blipFill>
          <a:blip r:embed="rId2" cstate="print"/>
          <a:srcRect/>
          <a:stretch>
            <a:fillRect/>
          </a:stretch>
        </p:blipFill>
        <p:spPr bwMode="auto">
          <a:xfrm>
            <a:off x="1403497" y="1488558"/>
            <a:ext cx="5351023" cy="3011778"/>
          </a:xfrm>
          <a:prstGeom prst="rect">
            <a:avLst/>
          </a:prstGeom>
          <a:noFill/>
          <a:ln w="9525">
            <a:noFill/>
            <a:miter lim="800000"/>
            <a:headEnd/>
            <a:tailEnd/>
          </a:ln>
        </p:spPr>
      </p:pic>
      <p:sp>
        <p:nvSpPr>
          <p:cNvPr id="5" name="TextBox 4"/>
          <p:cNvSpPr txBox="1"/>
          <p:nvPr/>
        </p:nvSpPr>
        <p:spPr>
          <a:xfrm>
            <a:off x="1403497" y="4307975"/>
            <a:ext cx="740908" cy="230832"/>
          </a:xfrm>
          <a:prstGeom prst="rect">
            <a:avLst/>
          </a:prstGeom>
          <a:noFill/>
        </p:spPr>
        <p:txBody>
          <a:bodyPr wrap="none" rtlCol="0">
            <a:spAutoFit/>
          </a:bodyPr>
          <a:lstStyle/>
          <a:p>
            <a:r>
              <a:rPr lang="lv-LV" sz="900" dirty="0" smtClean="0"/>
              <a:t>Avots: CEER</a:t>
            </a:r>
            <a:endParaRPr lang="lv-LV" sz="900" dirty="0"/>
          </a:p>
        </p:txBody>
      </p:sp>
    </p:spTree>
    <p:extLst>
      <p:ext uri="{BB962C8B-B14F-4D97-AF65-F5344CB8AC3E}">
        <p14:creationId xmlns:p14="http://schemas.microsoft.com/office/powerpoint/2010/main" xmlns="" val="403945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2802</TotalTime>
  <Words>1346</Words>
  <Application>Microsoft Office PowerPoint</Application>
  <PresentationFormat>On-screen Show (4:3)</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2015. un 2017.gadu vērtējumu rezultāti un nākotnes un iespējamie praktiskie riski.</vt:lpstr>
      <vt:lpstr>Ievads</vt:lpstr>
      <vt:lpstr>ENTSOG vērtējumu rezultāti</vt:lpstr>
      <vt:lpstr>ENTSOG vērtējuma perspektīvas</vt:lpstr>
      <vt:lpstr>ENTSOG 10 gadu tīklu attīstības plāns</vt:lpstr>
      <vt:lpstr>Reģionālais risku novērtējums</vt:lpstr>
      <vt:lpstr>Reģionālais risku novērtējums</vt:lpstr>
      <vt:lpstr>Galvenie JRC risku novērtējuma secinājumi</vt:lpstr>
      <vt:lpstr>Gāzes krātuves apgādes drošībai citās es valstīs</vt:lpstr>
      <vt:lpstr>Secinājumi un priekšlikumi reģionālās gāzes apgādes drošības uzlabošanai</vt:lpstr>
      <vt:lpstr>Secinājumi un priekšlikumi reģionālās gāzes apgādes drošības uzlabošanai</vt:lpstr>
    </vt:vector>
  </TitlesOfParts>
  <Company>Vuca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Vuca 2</dc:creator>
  <cp:lastModifiedBy>Andra_Jesinska</cp:lastModifiedBy>
  <cp:revision>57</cp:revision>
  <dcterms:created xsi:type="dcterms:W3CDTF">2016-05-26T11:36:55Z</dcterms:created>
  <dcterms:modified xsi:type="dcterms:W3CDTF">2017-02-08T07:30:16Z</dcterms:modified>
</cp:coreProperties>
</file>