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84" r:id="rId3"/>
    <p:sldId id="259" r:id="rId4"/>
    <p:sldId id="270" r:id="rId5"/>
    <p:sldId id="283" r:id="rId6"/>
    <p:sldId id="280" r:id="rId7"/>
    <p:sldId id="267" r:id="rId8"/>
    <p:sldId id="266" r:id="rId9"/>
  </p:sldIdLst>
  <p:sldSz cx="9144000" cy="6858000" type="screen4x3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7" autoAdjust="0"/>
  </p:normalViewPr>
  <p:slideViewPr>
    <p:cSldViewPr snapToGrid="0">
      <p:cViewPr varScale="1">
        <p:scale>
          <a:sx n="84" d="100"/>
          <a:sy n="84" d="100"/>
        </p:scale>
        <p:origin x="1454" y="7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F6C600-F0B7-4DAB-8DCF-B5067B2C6EF1}" type="datetimeFigureOut">
              <a:rPr lang="lv-LV" smtClean="0"/>
              <a:t>07.02.2017.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FF68EE-EA9B-403C-8D09-DE5C2775879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370971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9AFBDE-0963-48D7-B4CA-AB8670ED3415}" type="datetimeFigureOut">
              <a:rPr lang="lv-LV" smtClean="0"/>
              <a:t>07.02.2017.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ADC083-737E-418D-AE4B-4814866EE30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954697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DC083-737E-418D-AE4B-4814866EE30C}" type="slidenum">
              <a:rPr lang="lv-LV" smtClean="0"/>
              <a:t>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81527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296AB-EEF8-464C-A55A-A62DCC586D30}" type="datetime1">
              <a:rPr lang="lv-LV" smtClean="0"/>
              <a:t>07.02.2017.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A0E4F-945B-4E38-A214-5BE85E261D0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84627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AB3A-30BE-453E-9B91-1AEEF82CB00F}" type="datetime1">
              <a:rPr lang="lv-LV" smtClean="0"/>
              <a:t>07.02.2017.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A0E4F-945B-4E38-A214-5BE85E261D0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60855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8B655-3F14-4831-BABC-CC4E7F1605CB}" type="datetime1">
              <a:rPr lang="lv-LV" smtClean="0"/>
              <a:t>07.02.2017.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A0E4F-945B-4E38-A214-5BE85E261D0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06251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848FB-8D5D-4754-87F2-6FF732A804A4}" type="datetime1">
              <a:rPr lang="lv-LV" smtClean="0"/>
              <a:t>07.02.2017.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A0E4F-945B-4E38-A214-5BE85E261D0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06240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D16A9-A12B-497F-835F-D92C6A33EDFE}" type="datetime1">
              <a:rPr lang="lv-LV" smtClean="0"/>
              <a:t>07.02.2017.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A0E4F-945B-4E38-A214-5BE85E261D0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419380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B1D09-FB2E-4E2E-8D8A-C394E0C47D7B}" type="datetime1">
              <a:rPr lang="lv-LV" smtClean="0"/>
              <a:t>07.02.2017.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A0E4F-945B-4E38-A214-5BE85E261D0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15723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E860B-1295-4D43-AFB3-428113DC38F5}" type="datetime1">
              <a:rPr lang="lv-LV" smtClean="0"/>
              <a:t>07.02.2017.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A0E4F-945B-4E38-A214-5BE85E261D0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21577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EFD56-EE83-434E-8EF2-F593066BB992}" type="datetime1">
              <a:rPr lang="lv-LV" smtClean="0"/>
              <a:t>07.02.2017.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A0E4F-945B-4E38-A214-5BE85E261D0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17407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113DB-20BB-4B4D-86CA-F162C36B5783}" type="datetime1">
              <a:rPr lang="lv-LV" smtClean="0"/>
              <a:t>07.02.2017.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A0E4F-945B-4E38-A214-5BE85E261D0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27694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86A6-83FF-42B4-95E7-285BC859DB35}" type="datetime1">
              <a:rPr lang="lv-LV" smtClean="0"/>
              <a:t>07.02.2017.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A0E4F-945B-4E38-A214-5BE85E261D0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27308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24559-D629-47B8-BC07-169CF1D568FA}" type="datetime1">
              <a:rPr lang="lv-LV" smtClean="0"/>
              <a:t>07.02.2017.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A0E4F-945B-4E38-A214-5BE85E261D0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41704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00E3E4-5575-4403-AC76-AE5F92E30FB5}" type="datetime1">
              <a:rPr lang="lv-LV" smtClean="0"/>
              <a:t>07.02.2017.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9A0E4F-945B-4E38-A214-5BE85E261D0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56207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esident.lv/images/modules/items/PDF/2016_Energetikas_drosibas_komisijas_zinojums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55448" y="1920241"/>
            <a:ext cx="8833104" cy="2615184"/>
          </a:xfrm>
        </p:spPr>
        <p:txBody>
          <a:bodyPr>
            <a:noAutofit/>
          </a:bodyPr>
          <a:lstStyle/>
          <a:p>
            <a:r>
              <a:rPr lang="lv-LV" sz="3200" b="1" dirty="0" smtClean="0">
                <a:latin typeface="+mn-lt"/>
              </a:rPr>
              <a:t>Iespējas </a:t>
            </a:r>
            <a:r>
              <a:rPr lang="lv-LV" sz="3200" b="1" dirty="0">
                <a:latin typeface="+mn-lt"/>
              </a:rPr>
              <a:t>plašāk integrēt </a:t>
            </a:r>
            <a:r>
              <a:rPr lang="lv-LV" sz="3200" b="1" dirty="0" smtClean="0">
                <a:latin typeface="+mn-lt"/>
              </a:rPr>
              <a:t/>
            </a:r>
            <a:br>
              <a:rPr lang="lv-LV" sz="3200" b="1" dirty="0" smtClean="0">
                <a:latin typeface="+mn-lt"/>
              </a:rPr>
            </a:br>
            <a:r>
              <a:rPr lang="lv-LV" sz="3200" b="1" dirty="0" smtClean="0">
                <a:latin typeface="+mn-lt"/>
              </a:rPr>
              <a:t>Latvijas vietējos </a:t>
            </a:r>
            <a:r>
              <a:rPr lang="lv-LV" sz="3200" b="1" dirty="0">
                <a:latin typeface="+mn-lt"/>
              </a:rPr>
              <a:t>resursus enerģijas tirgū. </a:t>
            </a:r>
            <a:r>
              <a:rPr lang="lv-LV" sz="3200" b="1" dirty="0" smtClean="0">
                <a:latin typeface="+mn-lt"/>
              </a:rPr>
              <a:t/>
            </a:r>
            <a:br>
              <a:rPr lang="lv-LV" sz="3200" b="1" dirty="0" smtClean="0">
                <a:latin typeface="+mn-lt"/>
              </a:rPr>
            </a:br>
            <a:r>
              <a:rPr lang="lv-LV" sz="3200" b="1" dirty="0" smtClean="0">
                <a:latin typeface="+mn-lt"/>
              </a:rPr>
              <a:t>Ko </a:t>
            </a:r>
            <a:r>
              <a:rPr lang="lv-LV" sz="3200" b="1" dirty="0">
                <a:latin typeface="+mn-lt"/>
              </a:rPr>
              <a:t>Latvijas industriālajiem un mājsaimniecību patērētājiem piedāvā Eiropas Komisijas ziemas paketes priekšlikumi </a:t>
            </a:r>
            <a:r>
              <a:rPr lang="lv-LV" sz="3200" b="1" dirty="0" smtClean="0">
                <a:latin typeface="+mn-lt"/>
              </a:rPr>
              <a:t>Elektrības </a:t>
            </a:r>
            <a:r>
              <a:rPr lang="lv-LV" sz="3200" b="1" dirty="0">
                <a:latin typeface="+mn-lt"/>
              </a:rPr>
              <a:t>tirgus un A</a:t>
            </a:r>
            <a:r>
              <a:rPr lang="lv-LV" sz="3200" b="1" dirty="0" smtClean="0">
                <a:latin typeface="+mn-lt"/>
              </a:rPr>
              <a:t>tjaunojamās </a:t>
            </a:r>
            <a:r>
              <a:rPr lang="lv-LV" sz="3200" b="1" dirty="0">
                <a:latin typeface="+mn-lt"/>
              </a:rPr>
              <a:t>enerģijas direktīvās</a:t>
            </a:r>
            <a:r>
              <a:rPr lang="lv-LV" sz="3200" b="1" dirty="0" smtClean="0">
                <a:latin typeface="+mn-lt"/>
              </a:rPr>
              <a:t>?</a:t>
            </a:r>
            <a:endParaRPr lang="lv-LV" sz="3200" dirty="0">
              <a:latin typeface="+mn-lt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864108" y="474790"/>
            <a:ext cx="7470648" cy="1052258"/>
          </a:xfrm>
        </p:spPr>
        <p:txBody>
          <a:bodyPr/>
          <a:lstStyle/>
          <a:p>
            <a:r>
              <a:rPr lang="lv-LV" b="1" dirty="0"/>
              <a:t>LATVIJAS DROŠĪBA </a:t>
            </a:r>
            <a:r>
              <a:rPr lang="lv-LV" b="1" dirty="0" smtClean="0"/>
              <a:t>21. GADSIMTĀ</a:t>
            </a:r>
            <a:endParaRPr lang="lv-LV" b="1" dirty="0"/>
          </a:p>
          <a:p>
            <a:r>
              <a:rPr lang="lv-LV" b="1" dirty="0"/>
              <a:t>„Enerģijas drošība klimata pārmaiņu politikas ietekmē</a:t>
            </a:r>
            <a:r>
              <a:rPr lang="lv-LV" b="1" dirty="0" smtClean="0"/>
              <a:t>”</a:t>
            </a:r>
            <a:endParaRPr lang="lv-LV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72081" y="5266944"/>
            <a:ext cx="7237238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sz="2800" dirty="0" smtClean="0"/>
              <a:t>Dr.sc.ing. Edgars Vīgants, </a:t>
            </a:r>
            <a:br>
              <a:rPr lang="lv-LV" sz="2800" dirty="0" smtClean="0"/>
            </a:br>
            <a:r>
              <a:rPr lang="lv-LV" sz="2400" dirty="0" smtClean="0"/>
              <a:t>Valsts prezidenta Enerģētiskās drošības komisijas loceklis</a:t>
            </a:r>
            <a:endParaRPr lang="lv-LV" sz="2400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277874" y="6366131"/>
            <a:ext cx="7589520" cy="365125"/>
          </a:xfrm>
        </p:spPr>
        <p:txBody>
          <a:bodyPr/>
          <a:lstStyle/>
          <a:p>
            <a:pPr algn="r"/>
            <a:r>
              <a:rPr lang="lv-LV" sz="1400" dirty="0" smtClean="0"/>
              <a:t>Rīgā, 08.02.2017.</a:t>
            </a:r>
            <a:endParaRPr lang="lv-LV" sz="1400" dirty="0"/>
          </a:p>
        </p:txBody>
      </p:sp>
    </p:spTree>
    <p:extLst>
      <p:ext uri="{BB962C8B-B14F-4D97-AF65-F5344CB8AC3E}">
        <p14:creationId xmlns:p14="http://schemas.microsoft.com/office/powerpoint/2010/main" val="3459837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219" y="9588"/>
            <a:ext cx="8534781" cy="1325563"/>
          </a:xfrm>
        </p:spPr>
        <p:txBody>
          <a:bodyPr>
            <a:normAutofit/>
          </a:bodyPr>
          <a:lstStyle/>
          <a:p>
            <a:r>
              <a:rPr lang="lv-LV" sz="3600" b="1" dirty="0" smtClean="0">
                <a:latin typeface="+mn-lt"/>
              </a:rPr>
              <a:t>Enerģētikas drošības komisijas veikums</a:t>
            </a:r>
            <a:endParaRPr lang="lv-LV" sz="36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219" y="1438151"/>
            <a:ext cx="8258175" cy="4927980"/>
          </a:xfrm>
        </p:spPr>
        <p:txBody>
          <a:bodyPr>
            <a:normAutofit fontScale="92500" lnSpcReduction="10000"/>
          </a:bodyPr>
          <a:lstStyle/>
          <a:p>
            <a:r>
              <a:rPr lang="lv-LV" sz="3000" b="1" dirty="0" smtClean="0"/>
              <a:t>Komisijas ekspertu ziņojums par līdzšinējo Latvijas enerģētikas politikas ietvaru un rekomendācijas procesa uzlabošanai </a:t>
            </a:r>
            <a:r>
              <a:rPr lang="lv-LV" sz="1800" b="1" dirty="0" smtClean="0"/>
              <a:t>/29.11.2016./</a:t>
            </a:r>
          </a:p>
          <a:p>
            <a:pPr marL="0" indent="0">
              <a:buNone/>
            </a:pPr>
            <a:r>
              <a:rPr lang="lv-LV" sz="1800" b="1" dirty="0"/>
              <a:t>     </a:t>
            </a:r>
            <a:r>
              <a:rPr lang="lv-LV" sz="1200" b="1" dirty="0" smtClean="0"/>
              <a:t> </a:t>
            </a:r>
          </a:p>
          <a:p>
            <a:r>
              <a:rPr lang="lv-LV" b="1" dirty="0" smtClean="0"/>
              <a:t>Diskusiju platforma ar enerģijas industrijas pārstāvjiem </a:t>
            </a:r>
            <a:r>
              <a:rPr lang="lv-LV" sz="2400" dirty="0" smtClean="0"/>
              <a:t>(pārvades </a:t>
            </a:r>
            <a:r>
              <a:rPr lang="lv-LV" sz="2400" dirty="0"/>
              <a:t>sistēmas operatoru “Augstsprieguma tīkli”, lielāko sadales sistēmas operatoru “Sadales tīkls</a:t>
            </a:r>
            <a:r>
              <a:rPr lang="lv-LV" sz="2400" dirty="0" smtClean="0"/>
              <a:t>”, Latvijas </a:t>
            </a:r>
            <a:r>
              <a:rPr lang="lv-LV" sz="2400" dirty="0"/>
              <a:t>a</a:t>
            </a:r>
            <a:r>
              <a:rPr lang="lv-LV" sz="2400" dirty="0" smtClean="0"/>
              <a:t>tjaunojamās </a:t>
            </a:r>
            <a:r>
              <a:rPr lang="lv-LV" sz="2400" dirty="0"/>
              <a:t>enerģijas federāciju, </a:t>
            </a:r>
            <a:r>
              <a:rPr lang="lv-LV" sz="2400" dirty="0" smtClean="0"/>
              <a:t>SIA “</a:t>
            </a:r>
            <a:r>
              <a:rPr lang="lv-LV" sz="2400" dirty="0" err="1" smtClean="0"/>
              <a:t>Fortum</a:t>
            </a:r>
            <a:r>
              <a:rPr lang="lv-LV" sz="2400" dirty="0" smtClean="0"/>
              <a:t> </a:t>
            </a:r>
            <a:r>
              <a:rPr lang="lv-LV" sz="2400" dirty="0"/>
              <a:t>Latvija” un </a:t>
            </a:r>
            <a:r>
              <a:rPr lang="lv-LV" sz="2400" dirty="0" smtClean="0"/>
              <a:t>AS “Latvenergo”). </a:t>
            </a:r>
          </a:p>
          <a:p>
            <a:pPr marL="0" indent="0">
              <a:buNone/>
            </a:pPr>
            <a:endParaRPr lang="lv-LV" sz="900" dirty="0" smtClean="0"/>
          </a:p>
          <a:p>
            <a:r>
              <a:rPr lang="lv-LV" b="1" dirty="0" smtClean="0"/>
              <a:t>Eksperti kopumā vienojās, </a:t>
            </a:r>
            <a:r>
              <a:rPr lang="lv-LV" b="1" dirty="0"/>
              <a:t>ka </a:t>
            </a:r>
            <a:r>
              <a:rPr lang="lv-LV" b="1" dirty="0" smtClean="0"/>
              <a:t>izmantojot </a:t>
            </a:r>
            <a:r>
              <a:rPr lang="lv-LV" b="1" dirty="0"/>
              <a:t>strauji </a:t>
            </a:r>
            <a:r>
              <a:rPr lang="lv-LV" b="1" dirty="0" smtClean="0"/>
              <a:t>progresējošās </a:t>
            </a:r>
            <a:r>
              <a:rPr lang="lv-LV" b="1" dirty="0" smtClean="0"/>
              <a:t>tehnoloģijas un </a:t>
            </a:r>
            <a:r>
              <a:rPr lang="lv-LV" b="1" dirty="0"/>
              <a:t>likumdošanas </a:t>
            </a:r>
            <a:r>
              <a:rPr lang="lv-LV" b="1" dirty="0" smtClean="0"/>
              <a:t>ietvar</a:t>
            </a:r>
            <a:r>
              <a:rPr lang="lv-LV" b="1" dirty="0" smtClean="0"/>
              <a:t>u</a:t>
            </a:r>
            <a:r>
              <a:rPr lang="lv-LV" b="1" dirty="0"/>
              <a:t>, kas </a:t>
            </a:r>
            <a:r>
              <a:rPr lang="lv-LV" b="1" dirty="0" smtClean="0"/>
              <a:t>atbilstu jauno direktīvu </a:t>
            </a:r>
            <a:r>
              <a:rPr lang="lv-LV" b="1" dirty="0"/>
              <a:t>nostādnēm, jau tagad </a:t>
            </a:r>
            <a:r>
              <a:rPr lang="lv-LV" b="1" dirty="0" smtClean="0"/>
              <a:t>varētu samazināt </a:t>
            </a:r>
            <a:r>
              <a:rPr lang="lv-LV" b="1" dirty="0"/>
              <a:t>enerģijas apgādes izmaksas. </a:t>
            </a:r>
          </a:p>
          <a:p>
            <a:pPr marL="0" indent="0">
              <a:buNone/>
            </a:pPr>
            <a:endParaRPr lang="lv-LV" sz="1500" b="1" dirty="0" smtClean="0">
              <a:hlinkClick r:id="rId2"/>
            </a:endParaRPr>
          </a:p>
          <a:p>
            <a:pPr marL="0" indent="0">
              <a:buNone/>
            </a:pPr>
            <a:r>
              <a:rPr lang="lv-LV" sz="1500" b="1" dirty="0" smtClean="0">
                <a:hlinkClick r:id="rId2"/>
              </a:rPr>
              <a:t>http</a:t>
            </a:r>
            <a:r>
              <a:rPr lang="lv-LV" sz="1500" b="1" dirty="0">
                <a:hlinkClick r:id="rId2"/>
              </a:rPr>
              <a:t>://www.president.lv/images/modules/items/PDF/2016_Energetikas_drosibas_komisijas_zinojums.pdf</a:t>
            </a:r>
            <a:r>
              <a:rPr lang="lv-LV" sz="1500" b="1" dirty="0"/>
              <a:t> </a:t>
            </a:r>
          </a:p>
          <a:p>
            <a:endParaRPr lang="lv-LV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277874" y="6366131"/>
            <a:ext cx="7589520" cy="365125"/>
          </a:xfrm>
        </p:spPr>
        <p:txBody>
          <a:bodyPr/>
          <a:lstStyle/>
          <a:p>
            <a:pPr algn="r"/>
            <a:r>
              <a:rPr lang="lv-LV" sz="1400" dirty="0" smtClean="0"/>
              <a:t>Konference „Enerģijas </a:t>
            </a:r>
            <a:r>
              <a:rPr lang="lv-LV" sz="1400" dirty="0"/>
              <a:t>drošība klimata pārmaiņu politikas ietekmē</a:t>
            </a:r>
            <a:r>
              <a:rPr lang="lv-LV" sz="1400" dirty="0" smtClean="0"/>
              <a:t>”, 08.02.2017., Rīga</a:t>
            </a:r>
            <a:endParaRPr lang="lv-LV" sz="1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49174" y="6356351"/>
            <a:ext cx="2057400" cy="365125"/>
          </a:xfrm>
        </p:spPr>
        <p:txBody>
          <a:bodyPr/>
          <a:lstStyle/>
          <a:p>
            <a:pPr algn="l"/>
            <a:fld id="{679A0E4F-945B-4E38-A214-5BE85E261D0B}" type="slidenum">
              <a:rPr lang="lv-LV" sz="1400" b="1" smtClean="0"/>
              <a:pPr algn="l"/>
              <a:t>2</a:t>
            </a:fld>
            <a:endParaRPr lang="lv-LV" sz="1400" b="1" dirty="0"/>
          </a:p>
        </p:txBody>
      </p:sp>
    </p:spTree>
    <p:extLst>
      <p:ext uri="{BB962C8B-B14F-4D97-AF65-F5344CB8AC3E}">
        <p14:creationId xmlns:p14="http://schemas.microsoft.com/office/powerpoint/2010/main" val="2873391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8051" y="200219"/>
            <a:ext cx="8534781" cy="1325563"/>
          </a:xfrm>
        </p:spPr>
        <p:txBody>
          <a:bodyPr>
            <a:normAutofit/>
          </a:bodyPr>
          <a:lstStyle/>
          <a:p>
            <a:r>
              <a:rPr lang="lv-LV" sz="3600" b="1" dirty="0" smtClean="0">
                <a:latin typeface="+mn-lt"/>
              </a:rPr>
              <a:t>Eiropas Komisijas 4</a:t>
            </a:r>
            <a:r>
              <a:rPr lang="lv-LV" sz="3600" b="1" dirty="0" smtClean="0">
                <a:latin typeface="+mn-lt"/>
              </a:rPr>
              <a:t>., </a:t>
            </a:r>
            <a:r>
              <a:rPr lang="lv-LV" sz="3600" b="1" dirty="0" smtClean="0">
                <a:latin typeface="+mn-lt"/>
              </a:rPr>
              <a:t>jeb «ziemas pakotne»</a:t>
            </a:r>
            <a:endParaRPr lang="lv-LV" sz="36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7574" y="1834453"/>
            <a:ext cx="7436930" cy="3533075"/>
          </a:xfrm>
        </p:spPr>
        <p:txBody>
          <a:bodyPr>
            <a:normAutofit fontScale="92500" lnSpcReduction="20000"/>
          </a:bodyPr>
          <a:lstStyle/>
          <a:p>
            <a:r>
              <a:rPr lang="lv-LV" sz="3000" b="1" dirty="0" smtClean="0"/>
              <a:t> </a:t>
            </a:r>
            <a:r>
              <a:rPr lang="en-US" sz="3000" b="1" dirty="0" err="1" smtClean="0"/>
              <a:t>Ener</a:t>
            </a:r>
            <a:r>
              <a:rPr lang="lv-LV" sz="3000" b="1" dirty="0" err="1" smtClean="0"/>
              <a:t>ģijas</a:t>
            </a:r>
            <a:r>
              <a:rPr lang="lv-LV" sz="3000" b="1" dirty="0" smtClean="0"/>
              <a:t> Savienības pārvaldības regula;</a:t>
            </a:r>
          </a:p>
          <a:p>
            <a:r>
              <a:rPr lang="lv-LV" sz="3000" b="1" dirty="0" smtClean="0"/>
              <a:t> Atjaunojamās enerģijas direktīva;</a:t>
            </a:r>
          </a:p>
          <a:p>
            <a:r>
              <a:rPr lang="lv-LV" sz="3000" b="1" dirty="0" smtClean="0"/>
              <a:t> Elektroenerģijas direktīva;</a:t>
            </a:r>
          </a:p>
          <a:p>
            <a:r>
              <a:rPr lang="lv-LV" sz="3000" b="1" dirty="0" smtClean="0"/>
              <a:t> Elektroenerģijas tirgus regula;</a:t>
            </a:r>
          </a:p>
          <a:p>
            <a:r>
              <a:rPr lang="en-US" sz="3000" b="1" dirty="0" smtClean="0"/>
              <a:t> </a:t>
            </a:r>
            <a:r>
              <a:rPr lang="lv-LV" sz="3000" b="1" dirty="0" smtClean="0"/>
              <a:t>Eiropas regulatoru (</a:t>
            </a:r>
            <a:r>
              <a:rPr lang="en-US" sz="3000" b="1" dirty="0" smtClean="0"/>
              <a:t>ACER</a:t>
            </a:r>
            <a:r>
              <a:rPr lang="lv-LV" sz="3000" b="1" dirty="0" smtClean="0"/>
              <a:t>)</a:t>
            </a:r>
            <a:r>
              <a:rPr lang="en-US" sz="3000" b="1" dirty="0" smtClean="0"/>
              <a:t> </a:t>
            </a:r>
            <a:r>
              <a:rPr lang="lv-LV" sz="3000" b="1" dirty="0" smtClean="0"/>
              <a:t>regula</a:t>
            </a:r>
            <a:r>
              <a:rPr lang="en-US" sz="3000" b="1" dirty="0" smtClean="0"/>
              <a:t>; </a:t>
            </a:r>
            <a:endParaRPr lang="lv-LV" sz="3000" b="1" dirty="0" smtClean="0"/>
          </a:p>
          <a:p>
            <a:r>
              <a:rPr lang="lv-LV" sz="3000" b="1" dirty="0" smtClean="0"/>
              <a:t> </a:t>
            </a:r>
            <a:r>
              <a:rPr lang="en-US" sz="3000" b="1" dirty="0" smtClean="0"/>
              <a:t>Risk</a:t>
            </a:r>
            <a:r>
              <a:rPr lang="lv-LV" sz="3000" b="1" dirty="0" smtClean="0"/>
              <a:t>u vadības regula;</a:t>
            </a:r>
          </a:p>
          <a:p>
            <a:r>
              <a:rPr lang="lv-LV" sz="3000" b="1" dirty="0" smtClean="0"/>
              <a:t> </a:t>
            </a:r>
            <a:r>
              <a:rPr lang="en-US" sz="3000" b="1" dirty="0" err="1" smtClean="0"/>
              <a:t>Ener</a:t>
            </a:r>
            <a:r>
              <a:rPr lang="lv-LV" sz="3000" b="1" dirty="0" err="1" smtClean="0"/>
              <a:t>goefektivitātes</a:t>
            </a:r>
            <a:r>
              <a:rPr lang="lv-LV" sz="3000" b="1" dirty="0" smtClean="0"/>
              <a:t> direktīva</a:t>
            </a:r>
            <a:r>
              <a:rPr lang="en-US" sz="3000" b="1" dirty="0" smtClean="0"/>
              <a:t>; </a:t>
            </a:r>
            <a:endParaRPr lang="lv-LV" sz="3000" b="1" dirty="0" smtClean="0"/>
          </a:p>
          <a:p>
            <a:r>
              <a:rPr lang="lv-LV" sz="3000" b="1" dirty="0" smtClean="0"/>
              <a:t> Ēku energoefektivitātes direktīva.</a:t>
            </a:r>
            <a:endParaRPr lang="lv-LV" sz="3000" b="1" dirty="0"/>
          </a:p>
          <a:p>
            <a:pPr marL="0" indent="0">
              <a:buNone/>
            </a:pPr>
            <a:endParaRPr lang="lv-LV" b="1" dirty="0" smtClean="0"/>
          </a:p>
          <a:p>
            <a:pPr marL="0" indent="0">
              <a:buNone/>
            </a:pPr>
            <a:endParaRPr lang="lv-LV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277874" y="6366131"/>
            <a:ext cx="7589520" cy="365125"/>
          </a:xfrm>
        </p:spPr>
        <p:txBody>
          <a:bodyPr/>
          <a:lstStyle/>
          <a:p>
            <a:pPr algn="r"/>
            <a:r>
              <a:rPr lang="lv-LV" sz="1400" dirty="0" smtClean="0"/>
              <a:t>Konference „Enerģijas </a:t>
            </a:r>
            <a:r>
              <a:rPr lang="lv-LV" sz="1400" dirty="0"/>
              <a:t>drošība klimata pārmaiņu politikas ietekmē</a:t>
            </a:r>
            <a:r>
              <a:rPr lang="lv-LV" sz="1400" dirty="0" smtClean="0"/>
              <a:t>”, 08.02.2017., Rīga</a:t>
            </a:r>
            <a:endParaRPr lang="lv-LV" sz="1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49174" y="6356351"/>
            <a:ext cx="2057400" cy="365125"/>
          </a:xfrm>
        </p:spPr>
        <p:txBody>
          <a:bodyPr/>
          <a:lstStyle/>
          <a:p>
            <a:pPr algn="l"/>
            <a:fld id="{679A0E4F-945B-4E38-A214-5BE85E261D0B}" type="slidenum">
              <a:rPr lang="lv-LV" sz="1400" b="1" smtClean="0"/>
              <a:pPr algn="l"/>
              <a:t>3</a:t>
            </a:fld>
            <a:endParaRPr lang="lv-LV" sz="1400" b="1" dirty="0"/>
          </a:p>
        </p:txBody>
      </p:sp>
      <p:sp>
        <p:nvSpPr>
          <p:cNvPr id="6" name="Rectangle 5"/>
          <p:cNvSpPr/>
          <p:nvPr/>
        </p:nvSpPr>
        <p:spPr>
          <a:xfrm>
            <a:off x="573786" y="5588748"/>
            <a:ext cx="844219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sz="2000" dirty="0" smtClean="0"/>
              <a:t>Eiropas Parlamentam un ES Padomei EK priekšlikumus jāpieņem kā likumus</a:t>
            </a:r>
            <a:endParaRPr lang="lv-LV" sz="2000" dirty="0"/>
          </a:p>
        </p:txBody>
      </p:sp>
    </p:spTree>
    <p:extLst>
      <p:ext uri="{BB962C8B-B14F-4D97-AF65-F5344CB8AC3E}">
        <p14:creationId xmlns:p14="http://schemas.microsoft.com/office/powerpoint/2010/main" val="803925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219" y="164592"/>
            <a:ext cx="8534781" cy="1325563"/>
          </a:xfrm>
        </p:spPr>
        <p:txBody>
          <a:bodyPr>
            <a:normAutofit/>
          </a:bodyPr>
          <a:lstStyle/>
          <a:p>
            <a:r>
              <a:rPr lang="lv-LV" sz="3600" b="1" dirty="0" smtClean="0">
                <a:latin typeface="+mn-lt"/>
              </a:rPr>
              <a:t>Galvenie uzstādījumi</a:t>
            </a:r>
            <a:endParaRPr lang="lv-LV" sz="36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871029"/>
            <a:ext cx="8181594" cy="4255451"/>
          </a:xfrm>
        </p:spPr>
        <p:txBody>
          <a:bodyPr>
            <a:normAutofit fontScale="92500" lnSpcReduction="10000"/>
          </a:bodyPr>
          <a:lstStyle/>
          <a:p>
            <a:r>
              <a:rPr lang="lv-LV" sz="3000" b="1" dirty="0" smtClean="0"/>
              <a:t>Pāreja uz </a:t>
            </a:r>
            <a:r>
              <a:rPr lang="lv-LV" sz="3000" b="1" dirty="0"/>
              <a:t>zema oglekļa satura tirgus </a:t>
            </a:r>
            <a:r>
              <a:rPr lang="lv-LV" sz="3000" b="1" dirty="0" smtClean="0"/>
              <a:t>ekonomiku, -«</a:t>
            </a:r>
            <a:r>
              <a:rPr lang="lv-LV" sz="3000" b="1" dirty="0" smtClean="0"/>
              <a:t>Tīru </a:t>
            </a:r>
            <a:r>
              <a:rPr lang="lv-LV" sz="3000" b="1" dirty="0" smtClean="0"/>
              <a:t>enerģiju visiem </a:t>
            </a:r>
            <a:r>
              <a:rPr lang="lv-LV" sz="3000" b="1" dirty="0"/>
              <a:t>eiropiešiem» </a:t>
            </a:r>
            <a:r>
              <a:rPr lang="lv-LV" sz="2600" b="1" dirty="0"/>
              <a:t>/</a:t>
            </a:r>
            <a:r>
              <a:rPr lang="lv-LV" sz="2600" b="1" dirty="0" err="1"/>
              <a:t>Marošs</a:t>
            </a:r>
            <a:r>
              <a:rPr lang="lv-LV" sz="2600" b="1" dirty="0"/>
              <a:t> </a:t>
            </a:r>
            <a:r>
              <a:rPr lang="lv-LV" sz="2600" b="1" dirty="0" err="1" smtClean="0"/>
              <a:t>Ševčovičs</a:t>
            </a:r>
            <a:r>
              <a:rPr lang="lv-LV" sz="2600" b="1" dirty="0" smtClean="0"/>
              <a:t>/</a:t>
            </a:r>
            <a:r>
              <a:rPr lang="lv-LV" sz="3000" b="1" dirty="0" smtClean="0"/>
              <a:t>;</a:t>
            </a:r>
            <a:endParaRPr lang="lv-LV" sz="3000" b="1" dirty="0" smtClean="0"/>
          </a:p>
          <a:p>
            <a:r>
              <a:rPr lang="lv-LV" sz="3000" b="1" dirty="0"/>
              <a:t>Priekšplānā – patērētājs un sabiedrības intereses;</a:t>
            </a:r>
          </a:p>
          <a:p>
            <a:r>
              <a:rPr lang="lv-LV" sz="3000" b="1" dirty="0"/>
              <a:t>Patērētāju tiešāka iesaistīšana enerģijas tirgū;</a:t>
            </a:r>
          </a:p>
          <a:p>
            <a:r>
              <a:rPr lang="lv-LV" sz="3000" b="1" dirty="0" smtClean="0"/>
              <a:t>Vienots enerģijas tirgus visā ES teritorijā;</a:t>
            </a:r>
          </a:p>
          <a:p>
            <a:r>
              <a:rPr lang="lv-LV" sz="3000" b="1" dirty="0" smtClean="0"/>
              <a:t>Adekvāta resursu un starpsavienojumu pieejamība;</a:t>
            </a:r>
          </a:p>
          <a:p>
            <a:r>
              <a:rPr lang="lv-LV" sz="3000" b="1" dirty="0" smtClean="0"/>
              <a:t>Enerģētiskās atkarības mazināšana; </a:t>
            </a:r>
          </a:p>
          <a:p>
            <a:r>
              <a:rPr lang="lv-LV" sz="3000" b="1" dirty="0" smtClean="0"/>
              <a:t>Dalībvalstīm integrētā </a:t>
            </a:r>
            <a:r>
              <a:rPr lang="lv-LV" sz="3000" b="1" dirty="0"/>
              <a:t>klimata un enerģijas plāna projekts </a:t>
            </a:r>
            <a:r>
              <a:rPr lang="lv-LV" sz="3000" b="1" dirty="0" smtClean="0"/>
              <a:t>jāsagatavo līdz 2017. gada beigām.</a:t>
            </a:r>
          </a:p>
          <a:p>
            <a:pPr marL="0" indent="0">
              <a:buNone/>
            </a:pPr>
            <a:endParaRPr lang="lv-LV" b="1" dirty="0" smtClean="0"/>
          </a:p>
          <a:p>
            <a:pPr marL="0" indent="0">
              <a:buNone/>
            </a:pPr>
            <a:endParaRPr lang="lv-LV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277874" y="6366131"/>
            <a:ext cx="7589520" cy="365125"/>
          </a:xfrm>
        </p:spPr>
        <p:txBody>
          <a:bodyPr/>
          <a:lstStyle/>
          <a:p>
            <a:pPr algn="r"/>
            <a:r>
              <a:rPr lang="lv-LV" sz="1400" dirty="0" smtClean="0"/>
              <a:t>Konference „Enerģijas </a:t>
            </a:r>
            <a:r>
              <a:rPr lang="lv-LV" sz="1400" dirty="0"/>
              <a:t>drošība klimata pārmaiņu politikas ietekmē</a:t>
            </a:r>
            <a:r>
              <a:rPr lang="lv-LV" sz="1400" dirty="0" smtClean="0"/>
              <a:t>”, 08.02.2017., Rīga</a:t>
            </a:r>
            <a:endParaRPr lang="lv-LV" sz="1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49174" y="6356351"/>
            <a:ext cx="2057400" cy="365125"/>
          </a:xfrm>
        </p:spPr>
        <p:txBody>
          <a:bodyPr/>
          <a:lstStyle/>
          <a:p>
            <a:pPr algn="l"/>
            <a:fld id="{679A0E4F-945B-4E38-A214-5BE85E261D0B}" type="slidenum">
              <a:rPr lang="lv-LV" sz="1400" b="1" smtClean="0"/>
              <a:pPr algn="l"/>
              <a:t>4</a:t>
            </a:fld>
            <a:endParaRPr lang="lv-LV" sz="1400" b="1" dirty="0"/>
          </a:p>
        </p:txBody>
      </p:sp>
    </p:spTree>
    <p:extLst>
      <p:ext uri="{BB962C8B-B14F-4D97-AF65-F5344CB8AC3E}">
        <p14:creationId xmlns:p14="http://schemas.microsoft.com/office/powerpoint/2010/main" val="3811028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634" y="0"/>
            <a:ext cx="8567928" cy="1325563"/>
          </a:xfrm>
        </p:spPr>
        <p:txBody>
          <a:bodyPr>
            <a:normAutofit/>
          </a:bodyPr>
          <a:lstStyle/>
          <a:p>
            <a:r>
              <a:rPr lang="lv-LV" sz="3600" b="1" dirty="0">
                <a:latin typeface="+mn-lt"/>
              </a:rPr>
              <a:t>Priekšlikumi </a:t>
            </a:r>
            <a:r>
              <a:rPr lang="lv-LV" sz="3600" b="1" dirty="0" smtClean="0">
                <a:latin typeface="+mn-lt"/>
              </a:rPr>
              <a:t>Elektroenerģijas </a:t>
            </a:r>
            <a:r>
              <a:rPr lang="lv-LV" sz="3600" b="1" dirty="0">
                <a:latin typeface="+mn-lt"/>
              </a:rPr>
              <a:t>direktīvā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1634" y="1512381"/>
            <a:ext cx="8432054" cy="4666931"/>
          </a:xfrm>
        </p:spPr>
        <p:txBody>
          <a:bodyPr>
            <a:normAutofit fontScale="85000" lnSpcReduction="10000"/>
          </a:bodyPr>
          <a:lstStyle/>
          <a:p>
            <a:r>
              <a:rPr lang="lv-LV" sz="3000" b="1" dirty="0" smtClean="0"/>
              <a:t>Vēl dziļāka tirgus principu integrācija lai veicinātu vēl </a:t>
            </a:r>
            <a:r>
              <a:rPr lang="lv-LV" sz="3000" b="1" dirty="0" smtClean="0"/>
              <a:t>plašāku konkurenci;</a:t>
            </a:r>
            <a:endParaRPr lang="lv-LV" sz="3000" b="1" dirty="0" smtClean="0"/>
          </a:p>
          <a:p>
            <a:r>
              <a:rPr lang="lv-LV" sz="3000" b="1" dirty="0" smtClean="0"/>
              <a:t>Pakāpeniska atteikšanās no dotācijām un jaudas </a:t>
            </a:r>
            <a:r>
              <a:rPr lang="lv-LV" sz="3000" b="1" dirty="0" smtClean="0"/>
              <a:t>maksājumiem (ieskaitot AER);</a:t>
            </a:r>
            <a:endParaRPr lang="lv-LV" sz="3000" b="1" dirty="0" smtClean="0"/>
          </a:p>
          <a:p>
            <a:r>
              <a:rPr lang="lv-LV" sz="3000" b="1" dirty="0" smtClean="0"/>
              <a:t>Plašāka balansēšanas </a:t>
            </a:r>
            <a:r>
              <a:rPr lang="lv-LV" sz="3000" b="1" dirty="0" smtClean="0"/>
              <a:t>atbildība, izņemot </a:t>
            </a:r>
            <a:r>
              <a:rPr lang="lv-LV" sz="3000" b="1" dirty="0" err="1" smtClean="0"/>
              <a:t>mikroģenerāciju</a:t>
            </a:r>
            <a:r>
              <a:rPr lang="lv-LV" sz="3000" b="1" dirty="0" smtClean="0"/>
              <a:t>;</a:t>
            </a:r>
            <a:endParaRPr lang="lv-LV" sz="3000" b="1" dirty="0" smtClean="0"/>
          </a:p>
          <a:p>
            <a:r>
              <a:rPr lang="lv-LV" sz="3000" b="1" dirty="0"/>
              <a:t>Akcents uz ražošanu pašpatēriņam, viedu tirdzniecību un enerģijas uzglabāšanu</a:t>
            </a:r>
            <a:r>
              <a:rPr lang="lv-LV" sz="3000" b="1" dirty="0" smtClean="0"/>
              <a:t>;</a:t>
            </a:r>
          </a:p>
          <a:p>
            <a:r>
              <a:rPr lang="lv-LV" sz="3000" b="1" dirty="0" smtClean="0"/>
              <a:t>Patērētājiem </a:t>
            </a:r>
            <a:r>
              <a:rPr lang="lv-LV" sz="3000" b="1" dirty="0"/>
              <a:t>tiesības izmantot dinamiskās cenas, viedos skaitītājus un slēgt līgumus ar </a:t>
            </a:r>
            <a:r>
              <a:rPr lang="lv-LV" sz="3000" b="1" dirty="0" err="1" smtClean="0"/>
              <a:t>agregatoriem</a:t>
            </a:r>
            <a:r>
              <a:rPr lang="lv-LV" sz="3000" b="1" dirty="0" smtClean="0"/>
              <a:t>;</a:t>
            </a:r>
            <a:endParaRPr lang="lv-LV" sz="3000" b="1" dirty="0"/>
          </a:p>
          <a:p>
            <a:r>
              <a:rPr lang="lv-LV" sz="3000" b="1" dirty="0" smtClean="0"/>
              <a:t>Patērētāju aizsardzība ierobežotām grupām;</a:t>
            </a:r>
          </a:p>
          <a:p>
            <a:r>
              <a:rPr lang="lv-LV" sz="3000" b="1" dirty="0" smtClean="0"/>
              <a:t>Pienākums nodrošināt </a:t>
            </a:r>
            <a:r>
              <a:rPr lang="lv-LV" sz="3000" b="1" dirty="0" err="1" smtClean="0"/>
              <a:t>elektro</a:t>
            </a:r>
            <a:r>
              <a:rPr lang="lv-LV" sz="3000" b="1" dirty="0" smtClean="0"/>
              <a:t> transporta infrastruktūras attīstību.</a:t>
            </a:r>
            <a:endParaRPr lang="lv-LV" sz="3000" b="1" dirty="0"/>
          </a:p>
          <a:p>
            <a:pPr marL="0" indent="0">
              <a:buNone/>
            </a:pPr>
            <a:endParaRPr lang="lv-LV" b="1" dirty="0" smtClean="0"/>
          </a:p>
          <a:p>
            <a:pPr marL="0" indent="0">
              <a:buNone/>
            </a:pPr>
            <a:endParaRPr lang="lv-LV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277874" y="6366131"/>
            <a:ext cx="7589520" cy="365125"/>
          </a:xfrm>
        </p:spPr>
        <p:txBody>
          <a:bodyPr/>
          <a:lstStyle/>
          <a:p>
            <a:pPr algn="r"/>
            <a:r>
              <a:rPr lang="lv-LV" sz="1400" dirty="0" smtClean="0"/>
              <a:t>Konference „Enerģijas </a:t>
            </a:r>
            <a:r>
              <a:rPr lang="lv-LV" sz="1400" dirty="0"/>
              <a:t>drošība klimata pārmaiņu politikas ietekmē</a:t>
            </a:r>
            <a:r>
              <a:rPr lang="lv-LV" sz="1400" dirty="0" smtClean="0"/>
              <a:t>”, 08.02.2017., Rīga</a:t>
            </a:r>
            <a:endParaRPr lang="lv-LV" sz="1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49174" y="6356351"/>
            <a:ext cx="2057400" cy="365125"/>
          </a:xfrm>
        </p:spPr>
        <p:txBody>
          <a:bodyPr/>
          <a:lstStyle/>
          <a:p>
            <a:pPr algn="l"/>
            <a:fld id="{679A0E4F-945B-4E38-A214-5BE85E261D0B}" type="slidenum">
              <a:rPr lang="lv-LV" sz="1400" b="1" smtClean="0"/>
              <a:pPr algn="l"/>
              <a:t>5</a:t>
            </a:fld>
            <a:endParaRPr lang="lv-LV" sz="1400" b="1" dirty="0"/>
          </a:p>
        </p:txBody>
      </p:sp>
    </p:spTree>
    <p:extLst>
      <p:ext uri="{BB962C8B-B14F-4D97-AF65-F5344CB8AC3E}">
        <p14:creationId xmlns:p14="http://schemas.microsoft.com/office/powerpoint/2010/main" val="3877405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" y="0"/>
            <a:ext cx="8925687" cy="1325563"/>
          </a:xfrm>
        </p:spPr>
        <p:txBody>
          <a:bodyPr>
            <a:normAutofit/>
          </a:bodyPr>
          <a:lstStyle/>
          <a:p>
            <a:r>
              <a:rPr lang="lv-LV" sz="3600" b="1" dirty="0">
                <a:latin typeface="+mn-lt"/>
              </a:rPr>
              <a:t>Priekšlikumi Atjaunojamās enerģijas direktīvā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499" y="1694627"/>
            <a:ext cx="8388764" cy="4221542"/>
          </a:xfrm>
        </p:spPr>
        <p:txBody>
          <a:bodyPr>
            <a:normAutofit fontScale="85000" lnSpcReduction="10000"/>
          </a:bodyPr>
          <a:lstStyle/>
          <a:p>
            <a:r>
              <a:rPr lang="lv-LV" sz="3000" b="1" dirty="0" smtClean="0"/>
              <a:t>Dalībvalstīm atbalsta </a:t>
            </a:r>
            <a:r>
              <a:rPr lang="lv-LV" sz="3000" b="1" dirty="0" smtClean="0"/>
              <a:t>mehānismu ieviešana </a:t>
            </a:r>
            <a:r>
              <a:rPr lang="lv-LV" sz="3000" b="1" dirty="0" smtClean="0"/>
              <a:t>ir obligāta</a:t>
            </a:r>
            <a:r>
              <a:rPr lang="lv-LV" sz="3000" b="1" dirty="0" smtClean="0"/>
              <a:t>;</a:t>
            </a:r>
          </a:p>
          <a:p>
            <a:r>
              <a:rPr lang="lv-LV" sz="3000" b="1" dirty="0" smtClean="0"/>
              <a:t>Jānodrošina vismaz 3 gadu paredzamība </a:t>
            </a:r>
            <a:r>
              <a:rPr lang="lv-LV" sz="3000" b="1" dirty="0"/>
              <a:t>atjaunojamās enerģijas </a:t>
            </a:r>
            <a:r>
              <a:rPr lang="lv-LV" sz="3000" b="1" dirty="0" smtClean="0"/>
              <a:t>atbalstam (termiņi, apjoms </a:t>
            </a:r>
            <a:r>
              <a:rPr lang="lv-LV" sz="3000" b="1" dirty="0"/>
              <a:t>un </a:t>
            </a:r>
            <a:r>
              <a:rPr lang="lv-LV" sz="3000" b="1" dirty="0" smtClean="0"/>
              <a:t>budžets);</a:t>
            </a:r>
          </a:p>
          <a:p>
            <a:r>
              <a:rPr lang="lv-LV" sz="3000" b="1" dirty="0"/>
              <a:t>Izsoles </a:t>
            </a:r>
            <a:r>
              <a:rPr lang="lv-LV" sz="3000" b="1" dirty="0" smtClean="0"/>
              <a:t>drīkst rīkot atsevišķiem </a:t>
            </a:r>
            <a:r>
              <a:rPr lang="lv-LV" sz="3000" b="1" dirty="0"/>
              <a:t>AER </a:t>
            </a:r>
            <a:r>
              <a:rPr lang="lv-LV" sz="3000" b="1" dirty="0" smtClean="0"/>
              <a:t>veidiem</a:t>
            </a:r>
            <a:r>
              <a:rPr lang="lv-LV" sz="3000" b="1" dirty="0" smtClean="0"/>
              <a:t>;</a:t>
            </a:r>
            <a:endParaRPr lang="lv-LV" sz="3000" b="1" dirty="0"/>
          </a:p>
          <a:p>
            <a:r>
              <a:rPr lang="lv-LV" sz="3000" b="1" dirty="0" smtClean="0"/>
              <a:t>Jaunās atbalsta shēmas nedrīkst negatīvi ietekmēt esošos AER projektus;</a:t>
            </a:r>
          </a:p>
          <a:p>
            <a:r>
              <a:rPr lang="lv-LV" sz="3000" b="1" dirty="0" smtClean="0"/>
              <a:t>Jāizveido vienkāršota administrēšana no 1 kontaktpunkta;</a:t>
            </a:r>
          </a:p>
          <a:p>
            <a:r>
              <a:rPr lang="lv-LV" sz="3000" b="1" dirty="0" smtClean="0"/>
              <a:t>No </a:t>
            </a:r>
            <a:r>
              <a:rPr lang="lv-LV" sz="3000" b="1" dirty="0"/>
              <a:t>2021</a:t>
            </a:r>
            <a:r>
              <a:rPr lang="lv-LV" sz="3000" b="1" dirty="0" smtClean="0"/>
              <a:t>. gada </a:t>
            </a:r>
            <a:r>
              <a:rPr lang="lv-LV" sz="3000" b="1" dirty="0" smtClean="0"/>
              <a:t>vismaz 10 </a:t>
            </a:r>
            <a:r>
              <a:rPr lang="lv-LV" sz="3000" b="1" dirty="0"/>
              <a:t>% no gada izsoļu apjoma ir jānovirza iepirkumiem no ārzemju </a:t>
            </a:r>
            <a:r>
              <a:rPr lang="lv-LV" sz="3000" b="1" dirty="0" smtClean="0"/>
              <a:t>komersantu iekārtām;</a:t>
            </a:r>
          </a:p>
          <a:p>
            <a:r>
              <a:rPr lang="lv-LV" sz="3000" b="1" dirty="0" smtClean="0"/>
              <a:t>Dalībvalstis varēs tirgot </a:t>
            </a:r>
            <a:r>
              <a:rPr lang="lv-LV" sz="3000" b="1" dirty="0" smtClean="0"/>
              <a:t>mērķu </a:t>
            </a:r>
            <a:r>
              <a:rPr lang="lv-LV" sz="3000" b="1" dirty="0" smtClean="0"/>
              <a:t>pārsnieguma </a:t>
            </a:r>
            <a:r>
              <a:rPr lang="lv-LV" sz="3000" b="1" dirty="0"/>
              <a:t>«</a:t>
            </a:r>
            <a:r>
              <a:rPr lang="lv-LV" sz="3000" b="1" dirty="0" smtClean="0"/>
              <a:t>statistiku».</a:t>
            </a:r>
            <a:endParaRPr lang="lv-LV" b="1" dirty="0" smtClean="0"/>
          </a:p>
          <a:p>
            <a:pPr marL="0" indent="0">
              <a:buNone/>
            </a:pPr>
            <a:endParaRPr lang="lv-LV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277874" y="6366131"/>
            <a:ext cx="7589520" cy="365125"/>
          </a:xfrm>
        </p:spPr>
        <p:txBody>
          <a:bodyPr/>
          <a:lstStyle/>
          <a:p>
            <a:pPr algn="r"/>
            <a:r>
              <a:rPr lang="lv-LV" sz="1400" dirty="0" smtClean="0"/>
              <a:t>Konference „Enerģijas </a:t>
            </a:r>
            <a:r>
              <a:rPr lang="lv-LV" sz="1400" dirty="0"/>
              <a:t>drošība klimata pārmaiņu politikas ietekmē</a:t>
            </a:r>
            <a:r>
              <a:rPr lang="lv-LV" sz="1400" dirty="0" smtClean="0"/>
              <a:t>”, 08.02.2017., Rīga</a:t>
            </a:r>
            <a:endParaRPr lang="lv-LV" sz="1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49174" y="6356351"/>
            <a:ext cx="2057400" cy="365125"/>
          </a:xfrm>
        </p:spPr>
        <p:txBody>
          <a:bodyPr/>
          <a:lstStyle/>
          <a:p>
            <a:pPr algn="l"/>
            <a:fld id="{679A0E4F-945B-4E38-A214-5BE85E261D0B}" type="slidenum">
              <a:rPr lang="lv-LV" sz="1400" b="1" smtClean="0"/>
              <a:pPr algn="l"/>
              <a:t>6</a:t>
            </a:fld>
            <a:endParaRPr lang="lv-LV" sz="1400" b="1" dirty="0"/>
          </a:p>
        </p:txBody>
      </p:sp>
    </p:spTree>
    <p:extLst>
      <p:ext uri="{BB962C8B-B14F-4D97-AF65-F5344CB8AC3E}">
        <p14:creationId xmlns:p14="http://schemas.microsoft.com/office/powerpoint/2010/main" val="2391087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5226" y="151319"/>
            <a:ext cx="7886700" cy="1325563"/>
          </a:xfrm>
        </p:spPr>
        <p:txBody>
          <a:bodyPr>
            <a:normAutofit/>
          </a:bodyPr>
          <a:lstStyle/>
          <a:p>
            <a:r>
              <a:rPr lang="lv-LV" sz="4000" b="1" dirty="0" smtClean="0">
                <a:latin typeface="+mn-lt"/>
              </a:rPr>
              <a:t>Secinājumi</a:t>
            </a:r>
            <a:endParaRPr lang="lv-LV" sz="40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380" y="2154809"/>
            <a:ext cx="7951851" cy="3797935"/>
          </a:xfrm>
        </p:spPr>
        <p:txBody>
          <a:bodyPr/>
          <a:lstStyle/>
          <a:p>
            <a:pPr marL="0" indent="0" algn="just">
              <a:buNone/>
            </a:pPr>
            <a:r>
              <a:rPr lang="lv-LV" b="1" dirty="0" smtClean="0"/>
              <a:t>Publiskās konsultācijas ir noslēgušās un dalībvalstīm ir jāsāk procedūras likumdošanas aktu pieņemšanai.</a:t>
            </a:r>
          </a:p>
          <a:p>
            <a:pPr marL="0" indent="0" algn="just">
              <a:buNone/>
            </a:pPr>
            <a:endParaRPr lang="lv-LV" b="1" dirty="0" smtClean="0"/>
          </a:p>
          <a:p>
            <a:pPr marL="0" indent="0" algn="just">
              <a:buNone/>
            </a:pPr>
            <a:r>
              <a:rPr lang="lv-LV" b="1" dirty="0" smtClean="0"/>
              <a:t>Iesaistītie enerģētikas nozares speciālisti apliecina savu gatavību turpināt darbu, ja tāds uzaicinājums sekotu.</a:t>
            </a:r>
          </a:p>
          <a:p>
            <a:pPr marL="0" indent="0" algn="just">
              <a:buNone/>
            </a:pPr>
            <a:endParaRPr lang="lv-LV" b="1" dirty="0"/>
          </a:p>
          <a:p>
            <a:pPr marL="0" indent="0" algn="just">
              <a:buNone/>
            </a:pPr>
            <a:endParaRPr lang="lv-LV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277874" y="6366131"/>
            <a:ext cx="7589520" cy="365125"/>
          </a:xfrm>
        </p:spPr>
        <p:txBody>
          <a:bodyPr/>
          <a:lstStyle/>
          <a:p>
            <a:pPr algn="r"/>
            <a:r>
              <a:rPr lang="lv-LV" sz="1400" dirty="0" smtClean="0"/>
              <a:t>Konference „Enerģijas </a:t>
            </a:r>
            <a:r>
              <a:rPr lang="lv-LV" sz="1400" dirty="0"/>
              <a:t>drošība klimata pārmaiņu politikas ietekmē</a:t>
            </a:r>
            <a:r>
              <a:rPr lang="lv-LV" sz="1400" dirty="0" smtClean="0"/>
              <a:t>”, 08.02.2017., Rīga</a:t>
            </a:r>
            <a:endParaRPr lang="lv-LV" sz="1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49174" y="6356351"/>
            <a:ext cx="2057400" cy="365125"/>
          </a:xfrm>
        </p:spPr>
        <p:txBody>
          <a:bodyPr/>
          <a:lstStyle/>
          <a:p>
            <a:pPr algn="l"/>
            <a:fld id="{679A0E4F-945B-4E38-A214-5BE85E261D0B}" type="slidenum">
              <a:rPr lang="lv-LV" sz="1400" b="1" smtClean="0"/>
              <a:pPr algn="l"/>
              <a:t>7</a:t>
            </a:fld>
            <a:endParaRPr lang="lv-LV" sz="1400" b="1" dirty="0"/>
          </a:p>
        </p:txBody>
      </p:sp>
    </p:spTree>
    <p:extLst>
      <p:ext uri="{BB962C8B-B14F-4D97-AF65-F5344CB8AC3E}">
        <p14:creationId xmlns:p14="http://schemas.microsoft.com/office/powerpoint/2010/main" val="977725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506" y="2230502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lv-LV" sz="4000" b="1" dirty="0" smtClean="0">
                <a:latin typeface="+mn-lt"/>
              </a:rPr>
              <a:t>Lai mums kopā</a:t>
            </a:r>
            <a:br>
              <a:rPr lang="lv-LV" sz="4000" b="1" dirty="0" smtClean="0">
                <a:latin typeface="+mn-lt"/>
              </a:rPr>
            </a:br>
            <a:r>
              <a:rPr lang="lv-LV" sz="4000" b="1" dirty="0" smtClean="0">
                <a:latin typeface="+mn-lt"/>
              </a:rPr>
              <a:t>tas izdodas labāk, nekā līdz šim!</a:t>
            </a:r>
            <a:endParaRPr lang="lv-LV" sz="4000" b="1" dirty="0">
              <a:latin typeface="+mn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277874" y="6366131"/>
            <a:ext cx="7589520" cy="365125"/>
          </a:xfrm>
        </p:spPr>
        <p:txBody>
          <a:bodyPr/>
          <a:lstStyle/>
          <a:p>
            <a:pPr algn="r"/>
            <a:r>
              <a:rPr lang="lv-LV" sz="1400" dirty="0" smtClean="0"/>
              <a:t>Konference „Enerģijas </a:t>
            </a:r>
            <a:r>
              <a:rPr lang="lv-LV" sz="1400" dirty="0"/>
              <a:t>drošība klimata pārmaiņu politikas ietekmē</a:t>
            </a:r>
            <a:r>
              <a:rPr lang="lv-LV" sz="1400" dirty="0" smtClean="0"/>
              <a:t>”, 08.02.2017., Rīga</a:t>
            </a:r>
            <a:endParaRPr lang="lv-LV" sz="1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49174" y="6356351"/>
            <a:ext cx="2057400" cy="365125"/>
          </a:xfrm>
        </p:spPr>
        <p:txBody>
          <a:bodyPr/>
          <a:lstStyle/>
          <a:p>
            <a:pPr algn="l"/>
            <a:fld id="{679A0E4F-945B-4E38-A214-5BE85E261D0B}" type="slidenum">
              <a:rPr lang="lv-LV" sz="1400" b="1" smtClean="0"/>
              <a:pPr algn="l"/>
              <a:t>8</a:t>
            </a:fld>
            <a:endParaRPr lang="lv-LV" sz="1400" b="1" dirty="0"/>
          </a:p>
        </p:txBody>
      </p:sp>
    </p:spTree>
    <p:extLst>
      <p:ext uri="{BB962C8B-B14F-4D97-AF65-F5344CB8AC3E}">
        <p14:creationId xmlns:p14="http://schemas.microsoft.com/office/powerpoint/2010/main" val="252251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5242</TotalTime>
  <Words>511</Words>
  <Application>Microsoft Office PowerPoint</Application>
  <PresentationFormat>On-screen Show (4:3)</PresentationFormat>
  <Paragraphs>67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Iespējas plašāk integrēt  Latvijas vietējos resursus enerģijas tirgū.  Ko Latvijas industriālajiem un mājsaimniecību patērētājiem piedāvā Eiropas Komisijas ziemas paketes priekšlikumi Elektrības tirgus un Atjaunojamās enerģijas direktīvās?</vt:lpstr>
      <vt:lpstr>Enerģētikas drošības komisijas veikums</vt:lpstr>
      <vt:lpstr>Eiropas Komisijas 4., jeb «ziemas pakotne»</vt:lpstr>
      <vt:lpstr>Galvenie uzstādījumi</vt:lpstr>
      <vt:lpstr>Priekšlikumi Elektroenerģijas direktīvā</vt:lpstr>
      <vt:lpstr>Priekšlikumi Atjaunojamās enerģijas direktīvā</vt:lpstr>
      <vt:lpstr>Secinājumi</vt:lpstr>
      <vt:lpstr>Lai mums kopā tas izdodas labāk, nekā līdz šim!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 Iespējas plašāk integrēt Latvijas vietējos resursus enerģijas tirgū. Ko Latvijas industriālajiem un mājsaimniecību patērētājiem piedāvā Eiropas Komisijas ziemas paketes priekšlikumi (uzstādījumi) Elektrības tirgus un Atjaunojamās enerģijas direktīvās?”</dc:title>
  <dc:creator>Edgars Vigants</dc:creator>
  <cp:lastModifiedBy>Edgars Vigants</cp:lastModifiedBy>
  <cp:revision>63</cp:revision>
  <cp:lastPrinted>2017-02-07T22:57:37Z</cp:lastPrinted>
  <dcterms:created xsi:type="dcterms:W3CDTF">2017-02-02T21:39:35Z</dcterms:created>
  <dcterms:modified xsi:type="dcterms:W3CDTF">2017-02-07T23:02:16Z</dcterms:modified>
</cp:coreProperties>
</file>