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428" r:id="rId2"/>
    <p:sldId id="437" r:id="rId3"/>
    <p:sldId id="455" r:id="rId4"/>
    <p:sldId id="451" r:id="rId5"/>
    <p:sldId id="450" r:id="rId6"/>
    <p:sldId id="444" r:id="rId7"/>
    <p:sldId id="445" r:id="rId8"/>
    <p:sldId id="446" r:id="rId9"/>
    <p:sldId id="454" r:id="rId10"/>
    <p:sldId id="453" r:id="rId11"/>
    <p:sldId id="427" r:id="rId12"/>
  </p:sldIdLst>
  <p:sldSz cx="9144000" cy="6858000" type="screen4x3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Imants Zviedris" initials="IZ" lastIdx="4" clrIdx="0"/>
  <p:cmAuthor id="1" name="Andris Sproģis" initials="AS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002E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1" autoAdjust="0"/>
    <p:restoredTop sz="94605" autoAdjust="0"/>
  </p:normalViewPr>
  <p:slideViewPr>
    <p:cSldViewPr>
      <p:cViewPr varScale="1">
        <p:scale>
          <a:sx n="87" d="100"/>
          <a:sy n="87" d="100"/>
        </p:scale>
        <p:origin x="-133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41" d="100"/>
          <a:sy n="41" d="100"/>
        </p:scale>
        <p:origin x="-2347" y="-8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A406BB-0098-433C-B4FA-948DA77D3935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E1313C-30E3-4EC8-AD79-6CFB7D1F20B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031531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98033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733546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303141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endParaRPr lang="lv-LV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lv-LV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lv-LV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63ED4BC3-7934-45C2-B9A1-31E4AA77EAE3}" type="slidenum">
              <a:rPr lang="lv-LV"/>
              <a:pPr/>
              <a:t>‹#›</a:t>
            </a:fld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207270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0364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930816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8382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22559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1761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89681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307411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108248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8B8A8-D287-4B1C-88DD-7C3CB0CEE97D}" type="datetimeFigureOut">
              <a:rPr lang="lv-LV" smtClean="0"/>
              <a:t>07.02.2017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3582C4-AD94-4AAB-8076-37328A9F08E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088718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2.xls"/><Relationship Id="rId5" Type="http://schemas.openxmlformats.org/officeDocument/2006/relationships/image" Target="../media/image11.png"/><Relationship Id="rId4" Type="http://schemas.openxmlformats.org/officeDocument/2006/relationships/oleObject" Target="../embeddings/Microsoft_Excel_97-2003_Worksheet1.xls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5715000" y="5638800"/>
            <a:ext cx="3320901" cy="1371600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None/>
            </a:pPr>
            <a:r>
              <a:rPr lang="lv-LV" sz="1600" dirty="0" smtClean="0">
                <a:solidFill>
                  <a:schemeClr val="bg1"/>
                </a:solidFill>
              </a:rPr>
              <a:t>22.11.2016</a:t>
            </a:r>
            <a:endParaRPr lang="en-US" sz="1600" dirty="0" smtClean="0">
              <a:solidFill>
                <a:schemeClr val="bg1"/>
              </a:solidFill>
            </a:endParaRPr>
          </a:p>
        </p:txBody>
      </p:sp>
      <p:pic>
        <p:nvPicPr>
          <p:cNvPr id="5" name="Picture 6" descr="BeshigaisF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1609328" y="1772816"/>
            <a:ext cx="7283152" cy="2951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lv-LV" altLang="lv-LV" sz="2900" kern="0" dirty="0" smtClean="0">
              <a:solidFill>
                <a:schemeClr val="bg1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lv-LV" altLang="lv-LV" sz="3200" dirty="0" smtClean="0">
                <a:solidFill>
                  <a:schemeClr val="bg1"/>
                </a:solidFill>
              </a:rPr>
              <a:t>Tendences Baltijas energosistēmā un elektroenerģijas </a:t>
            </a:r>
            <a:r>
              <a:rPr lang="lv-LV" altLang="lv-LV" sz="3200" dirty="0">
                <a:solidFill>
                  <a:schemeClr val="bg1"/>
                </a:solidFill>
              </a:rPr>
              <a:t>sistēmas jaudas pietiekamības </a:t>
            </a:r>
            <a:r>
              <a:rPr lang="lv-LV" altLang="lv-LV" sz="3200" dirty="0" smtClean="0">
                <a:solidFill>
                  <a:schemeClr val="bg1"/>
                </a:solidFill>
              </a:rPr>
              <a:t>novērtējums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0" lang="lv-LV" altLang="lv-LV" sz="29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lv-LV" altLang="lv-LV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Latvijas pārvades sistēmas operators </a:t>
            </a:r>
            <a:br>
              <a:rPr kumimoji="0" lang="lv-LV" altLang="lv-LV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lv-LV" altLang="lv-LV" sz="29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AS “Augstsprieguma tīkls”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29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Varis </a:t>
            </a:r>
            <a:r>
              <a:rPr lang="lv-LV" altLang="lv-LV" sz="2900" kern="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Boks</a:t>
            </a:r>
            <a:endParaRPr lang="lv-LV" altLang="lv-LV" sz="29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lv-LV" altLang="lv-LV" sz="2900" b="0" i="0" u="none" strike="noStrike" kern="0" cap="none" spc="0" normalizeH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lv-LV" altLang="lv-LV" sz="2900" kern="0" baseline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					08.02.2017</a:t>
            </a:r>
            <a:endParaRPr kumimoji="0" lang="lv-LV" altLang="lv-LV" sz="2900" b="0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9" descr="AST_LOGO_BALTS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381000"/>
            <a:ext cx="1295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418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0" y="978024"/>
            <a:ext cx="7345238" cy="4467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1800" b="1" dirty="0" smtClean="0">
                <a:cs typeface="Arabic Typesetting" panose="03020402040406030203" pitchFamily="66" charset="-78"/>
              </a:rPr>
              <a:t>Jauno </a:t>
            </a:r>
            <a:r>
              <a:rPr lang="lv-LV" altLang="lv-LV" sz="1800" b="1" dirty="0" err="1" smtClean="0">
                <a:cs typeface="Arabic Typesetting" panose="03020402040406030203" pitchFamily="66" charset="-78"/>
              </a:rPr>
              <a:t>starpsavienojumu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 projektu dēļ Latvijas pārvades sistēma arvien vairāk kļūst par Eiropas energosistēmas daļu.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1800" b="1" dirty="0" smtClean="0">
                <a:cs typeface="Arabic Typesetting" panose="03020402040406030203" pitchFamily="66" charset="-78"/>
              </a:rPr>
              <a:t>Baltijā ir pietiekošas ražošanas jaudas līdz 2020. gadam, lai nosegtu </a:t>
            </a:r>
            <a:r>
              <a:rPr lang="lv-LV" altLang="lv-LV" sz="1800" b="1" dirty="0">
                <a:cs typeface="Arabic Typesetting" panose="03020402040406030203" pitchFamily="66" charset="-78"/>
              </a:rPr>
              <a:t>ziemas pīķa pieprasījumu. 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Pēc </a:t>
            </a:r>
            <a:r>
              <a:rPr lang="lv-LV" altLang="lv-LV" sz="1800" b="1" dirty="0">
                <a:cs typeface="Arabic Typesetting" panose="03020402040406030203" pitchFamily="66" charset="-78"/>
              </a:rPr>
              <a:t>2020. gada, kad dēļ sēru izmešu ierobežojumiem 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samazināsies Igaunijas </a:t>
            </a:r>
            <a:r>
              <a:rPr lang="lv-LV" altLang="lv-LV" sz="1800" b="1" dirty="0">
                <a:cs typeface="Arabic Typesetting" panose="03020402040406030203" pitchFamily="66" charset="-78"/>
              </a:rPr>
              <a:t>degslānekļa staciju 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izstrāde</a:t>
            </a:r>
            <a:r>
              <a:rPr lang="lv-LV" altLang="lv-LV" sz="1800" b="1" dirty="0">
                <a:cs typeface="Arabic Typesetting" panose="03020402040406030203" pitchFamily="66" charset="-78"/>
              </a:rPr>
              <a:t>, 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elektroenerģijas nodrošinājumam pieaugs </a:t>
            </a:r>
            <a:r>
              <a:rPr lang="lv-LV" altLang="lv-LV" sz="1800" b="1" dirty="0" err="1" smtClean="0">
                <a:cs typeface="Arabic Typesetting" panose="03020402040406030203" pitchFamily="66" charset="-78"/>
              </a:rPr>
              <a:t>starpsavienojumu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 loma.</a:t>
            </a: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1800" b="1" dirty="0" smtClean="0">
                <a:cs typeface="Arabic Typesetting" panose="03020402040406030203" pitchFamily="66" charset="-78"/>
              </a:rPr>
              <a:t>Baltijas valstu ražošanas un ārējo </a:t>
            </a:r>
            <a:r>
              <a:rPr lang="lv-LV" altLang="lv-LV" sz="1800" b="1" dirty="0" err="1" smtClean="0">
                <a:cs typeface="Arabic Typesetting" panose="03020402040406030203" pitchFamily="66" charset="-78"/>
              </a:rPr>
              <a:t>starpsavienojumu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 jaudas situācija nākotnē (sākot no 2025. gada) var kļūt neadekvāta divu lielāko sistēmas elementu (</a:t>
            </a:r>
            <a:r>
              <a:rPr lang="lv-LV" altLang="lv-LV" sz="1800" b="1" dirty="0" err="1" smtClean="0">
                <a:cs typeface="Arabic Typesetting" panose="03020402040406030203" pitchFamily="66" charset="-78"/>
              </a:rPr>
              <a:t>NordBalt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 un Estlink2) iztrūkuma gadījumā. Pie šādas tendences var būt nepieciešams attīstīt ražošanas jaudas.</a:t>
            </a:r>
            <a:endParaRPr lang="lv-LV" altLang="lv-LV" sz="1800" b="1" dirty="0">
              <a:cs typeface="Arabic Typesetting" panose="03020402040406030203" pitchFamily="66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lv-LV" altLang="lv-LV" sz="1800" b="1" dirty="0" smtClean="0">
                <a:cs typeface="Arabic Typesetting" panose="03020402040406030203" pitchFamily="66" charset="-78"/>
              </a:rPr>
              <a:t>AST ieplānoto tīkla attīstības projektu </a:t>
            </a:r>
            <a:r>
              <a:rPr lang="lv-LV" altLang="lv-LV" sz="1800" b="1" dirty="0">
                <a:cs typeface="Arabic Typesetting" panose="03020402040406030203" pitchFamily="66" charset="-78"/>
              </a:rPr>
              <a:t>realizācija 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būtiski uzlabos </a:t>
            </a:r>
            <a:r>
              <a:rPr lang="lv-LV" altLang="lv-LV" sz="1800" b="1" dirty="0">
                <a:cs typeface="Arabic Typesetting" panose="03020402040406030203" pitchFamily="66" charset="-78"/>
              </a:rPr>
              <a:t>pārvades tīklu </a:t>
            </a:r>
            <a:r>
              <a:rPr lang="lv-LV" altLang="lv-LV" sz="1800" b="1" dirty="0" smtClean="0">
                <a:cs typeface="Arabic Typesetting" panose="03020402040406030203" pitchFamily="66" charset="-78"/>
              </a:rPr>
              <a:t>drošu darbību un elektroapgādes drošumu Latvijas patērētājiem.</a:t>
            </a:r>
            <a:endParaRPr lang="lv-LV" altLang="lv-LV" sz="1800" b="1" dirty="0">
              <a:cs typeface="Arabic Typesetting" panose="03020402040406030203" pitchFamily="66" charset="-78"/>
            </a:endParaRPr>
          </a:p>
        </p:txBody>
      </p:sp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10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5739" y="188640"/>
            <a:ext cx="6781800" cy="531912"/>
          </a:xfrm>
        </p:spPr>
        <p:txBody>
          <a:bodyPr>
            <a:normAutofit/>
          </a:bodyPr>
          <a:lstStyle/>
          <a:p>
            <a:r>
              <a:rPr lang="lv-LV" sz="2800" b="1" dirty="0" smtClean="0">
                <a:solidFill>
                  <a:srgbClr val="98002E"/>
                </a:solidFill>
              </a:rPr>
              <a:t>Kopsavilkums</a:t>
            </a:r>
            <a:endParaRPr lang="lv-LV" sz="2800" b="1" dirty="0">
              <a:solidFill>
                <a:srgbClr val="98002E"/>
              </a:solidFill>
            </a:endParaRPr>
          </a:p>
        </p:txBody>
      </p:sp>
      <p:pic>
        <p:nvPicPr>
          <p:cNvPr id="9" name="Picture 4" descr="Sans_smi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3234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4" descr="PedejaLap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9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8307" name="Rectangle 5"/>
          <p:cNvSpPr>
            <a:spLocks noGrp="1" noChangeArrowheads="1"/>
          </p:cNvSpPr>
          <p:nvPr>
            <p:ph type="title"/>
          </p:nvPr>
        </p:nvSpPr>
        <p:spPr>
          <a:xfrm>
            <a:off x="2057400" y="5334000"/>
            <a:ext cx="6934200" cy="1295400"/>
          </a:xfrm>
        </p:spPr>
        <p:txBody>
          <a:bodyPr/>
          <a:lstStyle/>
          <a:p>
            <a:pPr algn="r" eaLnBrk="1" hangingPunct="1"/>
            <a:r>
              <a:rPr lang="lv-LV" altLang="lv-LV" sz="1000">
                <a:solidFill>
                  <a:schemeClr val="bg1"/>
                </a:solidFill>
              </a:rPr>
              <a:t>Latvijas elektroenerģijas pārvades sistēmas operators </a:t>
            </a:r>
            <a:br>
              <a:rPr lang="lv-LV" altLang="lv-LV" sz="1000">
                <a:solidFill>
                  <a:schemeClr val="bg1"/>
                </a:solidFill>
              </a:rPr>
            </a:br>
            <a:r>
              <a:rPr lang="lv-LV" altLang="lv-LV" sz="1000">
                <a:solidFill>
                  <a:schemeClr val="bg1"/>
                </a:solidFill>
              </a:rPr>
              <a:t>AS AUGSTSPRIEGUMA TĪKLS </a:t>
            </a:r>
            <a:br>
              <a:rPr lang="lv-LV" altLang="lv-LV" sz="1000">
                <a:solidFill>
                  <a:schemeClr val="bg1"/>
                </a:solidFill>
              </a:rPr>
            </a:br>
            <a:r>
              <a:rPr lang="lv-LV" altLang="lv-LV" sz="1000">
                <a:solidFill>
                  <a:schemeClr val="bg1"/>
                </a:solidFill>
              </a:rPr>
              <a:t>Dārzciema iela 86, Rīga, LV-1073</a:t>
            </a:r>
            <a:br>
              <a:rPr lang="lv-LV" altLang="lv-LV" sz="1000">
                <a:solidFill>
                  <a:schemeClr val="bg1"/>
                </a:solidFill>
              </a:rPr>
            </a:br>
            <a:r>
              <a:rPr lang="lv-LV" altLang="lv-LV" sz="1000">
                <a:solidFill>
                  <a:schemeClr val="bg1"/>
                </a:solidFill>
              </a:rPr>
              <a:t>T: (+371) 67728353</a:t>
            </a:r>
            <a:br>
              <a:rPr lang="lv-LV" altLang="lv-LV" sz="1000">
                <a:solidFill>
                  <a:schemeClr val="bg1"/>
                </a:solidFill>
              </a:rPr>
            </a:br>
            <a:r>
              <a:rPr lang="lv-LV" altLang="lv-LV" sz="1000">
                <a:solidFill>
                  <a:schemeClr val="bg1"/>
                </a:solidFill>
              </a:rPr>
              <a:t>F: (+371) 67728858</a:t>
            </a:r>
            <a:br>
              <a:rPr lang="lv-LV" altLang="lv-LV" sz="1000">
                <a:solidFill>
                  <a:schemeClr val="bg1"/>
                </a:solidFill>
              </a:rPr>
            </a:br>
            <a:r>
              <a:rPr lang="lv-LV" altLang="lv-LV" sz="1000">
                <a:solidFill>
                  <a:schemeClr val="bg1"/>
                </a:solidFill>
              </a:rPr>
              <a:t>ast@ast.lv</a:t>
            </a:r>
            <a:br>
              <a:rPr lang="lv-LV" altLang="lv-LV" sz="1000">
                <a:solidFill>
                  <a:schemeClr val="bg1"/>
                </a:solidFill>
              </a:rPr>
            </a:br>
            <a:r>
              <a:rPr lang="lv-LV" altLang="lv-LV" sz="1000">
                <a:solidFill>
                  <a:schemeClr val="bg1"/>
                </a:solidFill>
              </a:rPr>
              <a:t>www.ast.lv</a:t>
            </a:r>
          </a:p>
        </p:txBody>
      </p:sp>
      <p:sp>
        <p:nvSpPr>
          <p:cNvPr id="98308" name="Text Box 6"/>
          <p:cNvSpPr txBox="1">
            <a:spLocks noChangeArrowheads="1"/>
          </p:cNvSpPr>
          <p:nvPr/>
        </p:nvSpPr>
        <p:spPr bwMode="auto">
          <a:xfrm>
            <a:off x="198438" y="2362200"/>
            <a:ext cx="8686800" cy="58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lv-LV" altLang="lv-LV" b="1">
                <a:solidFill>
                  <a:schemeClr val="bg1"/>
                </a:solidFill>
              </a:rPr>
              <a:t>Paldies par uzmanību!</a:t>
            </a:r>
          </a:p>
        </p:txBody>
      </p:sp>
    </p:spTree>
    <p:extLst>
      <p:ext uri="{BB962C8B-B14F-4D97-AF65-F5344CB8AC3E}">
        <p14:creationId xmlns:p14="http://schemas.microsoft.com/office/powerpoint/2010/main" val="6553500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2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781800" cy="685800"/>
          </a:xfrm>
        </p:spPr>
        <p:txBody>
          <a:bodyPr>
            <a:normAutofit/>
          </a:bodyPr>
          <a:lstStyle/>
          <a:p>
            <a:r>
              <a:rPr lang="lv-LV" sz="2500" b="1" dirty="0" err="1" smtClean="0">
                <a:solidFill>
                  <a:srgbClr val="98002E"/>
                </a:solidFill>
              </a:rPr>
              <a:t>Starpsavienojumu</a:t>
            </a:r>
            <a:r>
              <a:rPr lang="lv-LV" sz="2500" b="1" dirty="0">
                <a:solidFill>
                  <a:srgbClr val="98002E"/>
                </a:solidFill>
              </a:rPr>
              <a:t> </a:t>
            </a:r>
            <a:r>
              <a:rPr lang="lv-LV" sz="2500" b="1" dirty="0" smtClean="0">
                <a:solidFill>
                  <a:srgbClr val="98002E"/>
                </a:solidFill>
              </a:rPr>
              <a:t>attīstība Baltijas reģionā</a:t>
            </a:r>
            <a:endParaRPr lang="lv-LV" sz="2500" b="1" dirty="0">
              <a:solidFill>
                <a:srgbClr val="98002E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045" y="1220157"/>
            <a:ext cx="7663375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4" descr="Sans_smil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97434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3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781800" cy="685800"/>
          </a:xfrm>
        </p:spPr>
        <p:txBody>
          <a:bodyPr>
            <a:normAutofit/>
          </a:bodyPr>
          <a:lstStyle/>
          <a:p>
            <a:r>
              <a:rPr lang="lv-LV" sz="2500" b="1" dirty="0" smtClean="0">
                <a:solidFill>
                  <a:srgbClr val="98002E"/>
                </a:solidFill>
              </a:rPr>
              <a:t>Ģenerācija Baltijas reģionā</a:t>
            </a:r>
            <a:endParaRPr lang="lv-LV" sz="2500" b="1" dirty="0">
              <a:solidFill>
                <a:srgbClr val="98002E"/>
              </a:solidFill>
            </a:endParaRPr>
          </a:p>
        </p:txBody>
      </p:sp>
      <p:pic>
        <p:nvPicPr>
          <p:cNvPr id="9" name="Picture 4" descr="Sans_smi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319448" y="5126995"/>
            <a:ext cx="35718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dirty="0" smtClean="0"/>
              <a:t>Avots: 2016. gada datiem </a:t>
            </a:r>
            <a:r>
              <a:rPr lang="lv-LV" sz="1000" dirty="0" err="1" smtClean="0"/>
              <a:t>Nord</a:t>
            </a:r>
            <a:r>
              <a:rPr lang="lv-LV" sz="1000" dirty="0" smtClean="0"/>
              <a:t> </a:t>
            </a:r>
            <a:r>
              <a:rPr lang="lv-LV" sz="1000" dirty="0" err="1" smtClean="0"/>
              <a:t>Pool</a:t>
            </a:r>
            <a:r>
              <a:rPr lang="lv-LV" sz="1000" dirty="0" smtClean="0"/>
              <a:t>, pārējiem gadiem ENTSO-E.</a:t>
            </a:r>
            <a:endParaRPr lang="en-US" sz="1000" dirty="0"/>
          </a:p>
        </p:txBody>
      </p:sp>
      <p:sp>
        <p:nvSpPr>
          <p:cNvPr id="2" name="TextBox 1"/>
          <p:cNvSpPr txBox="1"/>
          <p:nvPr/>
        </p:nvSpPr>
        <p:spPr>
          <a:xfrm>
            <a:off x="2132487" y="5589240"/>
            <a:ext cx="655272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lv-LV" b="1" dirty="0" smtClean="0"/>
              <a:t>Ģenerācijas samazināšanās rezultātā </a:t>
            </a:r>
            <a:r>
              <a:rPr lang="lv-LV" b="1" dirty="0" err="1" smtClean="0"/>
              <a:t>starpsavienojumu</a:t>
            </a:r>
            <a:r>
              <a:rPr lang="lv-LV" b="1" dirty="0" smtClean="0"/>
              <a:t> jaudas tiek biežāk noslogotas tuvu maksimāli pieļaujamai</a:t>
            </a:r>
            <a:endParaRPr lang="en-US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723" y="1369744"/>
            <a:ext cx="6876256" cy="3757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400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513" y="2944214"/>
            <a:ext cx="633888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4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43100" y="116632"/>
            <a:ext cx="6781800" cy="685800"/>
          </a:xfrm>
        </p:spPr>
        <p:txBody>
          <a:bodyPr>
            <a:normAutofit/>
          </a:bodyPr>
          <a:lstStyle/>
          <a:p>
            <a:r>
              <a:rPr lang="lv-LV" sz="2500" b="1" dirty="0" smtClean="0">
                <a:solidFill>
                  <a:srgbClr val="98002E"/>
                </a:solidFill>
              </a:rPr>
              <a:t>Vēja elektrostaciju attīstība Baltijā</a:t>
            </a:r>
            <a:endParaRPr lang="lv-LV" sz="2500" b="1" dirty="0">
              <a:solidFill>
                <a:srgbClr val="98002E"/>
              </a:solidFill>
            </a:endParaRPr>
          </a:p>
        </p:txBody>
      </p:sp>
      <p:pic>
        <p:nvPicPr>
          <p:cNvPr id="10" name="Picture 4" descr="Sans_smil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6712"/>
            <a:ext cx="3179181" cy="3340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1871" y="6192953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dirty="0" smtClean="0"/>
              <a:t>Avots: ENTSO-E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39517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5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781800" cy="685800"/>
          </a:xfrm>
        </p:spPr>
        <p:txBody>
          <a:bodyPr>
            <a:normAutofit/>
          </a:bodyPr>
          <a:lstStyle/>
          <a:p>
            <a:r>
              <a:rPr lang="lv-LV" sz="2500" b="1" dirty="0" smtClean="0">
                <a:solidFill>
                  <a:srgbClr val="98002E"/>
                </a:solidFill>
              </a:rPr>
              <a:t>Pieaug starpvalstu tirdzniecība</a:t>
            </a:r>
            <a:endParaRPr lang="lv-LV" sz="2500" b="1" dirty="0">
              <a:solidFill>
                <a:srgbClr val="98002E"/>
              </a:solidFill>
            </a:endParaRPr>
          </a:p>
        </p:txBody>
      </p:sp>
      <p:pic>
        <p:nvPicPr>
          <p:cNvPr id="9" name="Picture 4" descr="Sans_smi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935" y="1746169"/>
            <a:ext cx="7220129" cy="3365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631871" y="6192953"/>
            <a:ext cx="99257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lv-LV" sz="1000" dirty="0" smtClean="0"/>
              <a:t>Avots: ENTSO-E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57153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0" y="658414"/>
            <a:ext cx="7345238" cy="5722913"/>
          </a:xfrm>
        </p:spPr>
        <p:txBody>
          <a:bodyPr>
            <a:normAutofit fontScale="92500" lnSpcReduction="20000"/>
          </a:bodyPr>
          <a:lstStyle/>
          <a:p>
            <a:pPr algn="just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lv-LV" sz="2000" b="1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330kV </a:t>
            </a:r>
            <a:r>
              <a:rPr lang="lv-LV" sz="20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EPL savienojuma “Kurzemes loks” 3.etaps: </a:t>
            </a:r>
            <a:r>
              <a:rPr lang="lv-LV" sz="2000" b="1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330 </a:t>
            </a:r>
            <a:r>
              <a:rPr lang="lv-LV" sz="2000" b="1" dirty="0" err="1" smtClean="0">
                <a:solidFill>
                  <a:srgbClr val="98002E"/>
                </a:solidFill>
                <a:cs typeface="Arabic Typesetting" panose="03020402040406030203" pitchFamily="66" charset="-78"/>
              </a:rPr>
              <a:t>kV</a:t>
            </a:r>
            <a:r>
              <a:rPr lang="lv-LV" sz="2000" b="1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 </a:t>
            </a:r>
            <a:r>
              <a:rPr lang="lv-LV" sz="20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gaisvadu līnija “Ventspils – Tume – Imanta” 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Projekta realizācijas izmaksas  - 127 milj. EUR,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>
                <a:cs typeface="Arabic Typesetting" panose="03020402040406030203" pitchFamily="66" charset="-78"/>
              </a:rPr>
              <a:t>2014. gada 21.novembrī (EK lēmums Nr.C(2014)8580) projektam ir piešķirts līdzfinansējums </a:t>
            </a:r>
            <a:r>
              <a:rPr lang="lv-LV" sz="16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55 089 000,00 EUR apmērā, kas ir 45% no kopējām plānotajām projekta izmaksām</a:t>
            </a:r>
            <a:endParaRPr lang="lv-LV" sz="1600" dirty="0" smtClean="0">
              <a:cs typeface="Arabic Typesetting" panose="03020402040406030203" pitchFamily="66" charset="-78"/>
            </a:endParaRP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2015. gada 5. maijā noslēgts Granta līgums ar Eiropas Inovācijas un tīkla </a:t>
            </a:r>
            <a:r>
              <a:rPr lang="lv-LV" sz="1600" dirty="0" err="1" smtClean="0">
                <a:cs typeface="Arabic Typesetting" panose="03020402040406030203" pitchFamily="66" charset="-78"/>
              </a:rPr>
              <a:t>izpildaģentūru</a:t>
            </a:r>
            <a:r>
              <a:rPr lang="lv-LV" sz="1600" dirty="0" smtClean="0">
                <a:cs typeface="Arabic Typesetting" panose="03020402040406030203" pitchFamily="66" charset="-78"/>
              </a:rPr>
              <a:t> par līdzfinansējuma izmantošanas nosacījumiem.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2015. gada 3.jūnijā izsludināta </a:t>
            </a:r>
            <a:r>
              <a:rPr lang="lv-LV" sz="1600" dirty="0">
                <a:cs typeface="Arabic Typesetting" panose="03020402040406030203" pitchFamily="66" charset="-78"/>
              </a:rPr>
              <a:t>iepirkumu </a:t>
            </a:r>
            <a:r>
              <a:rPr lang="lv-LV" sz="1600" dirty="0" smtClean="0">
                <a:cs typeface="Arabic Typesetting" panose="03020402040406030203" pitchFamily="66" charset="-78"/>
              </a:rPr>
              <a:t>procedūra,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2016. gada 29. aprīlī noslēgts </a:t>
            </a:r>
            <a:r>
              <a:rPr lang="lv-LV" sz="1600" dirty="0">
                <a:cs typeface="Arabic Typesetting" panose="03020402040406030203" pitchFamily="66" charset="-78"/>
              </a:rPr>
              <a:t>līgums </a:t>
            </a:r>
            <a:r>
              <a:rPr lang="lv-LV" sz="1600" dirty="0" smtClean="0">
                <a:cs typeface="Arabic Typesetting" panose="03020402040406030203" pitchFamily="66" charset="-78"/>
              </a:rPr>
              <a:t>“</a:t>
            </a:r>
            <a:r>
              <a:rPr lang="lv-LV" sz="1600" dirty="0">
                <a:cs typeface="Arabic Typesetting" panose="03020402040406030203" pitchFamily="66" charset="-78"/>
              </a:rPr>
              <a:t>LEC, RECK un </a:t>
            </a:r>
            <a:r>
              <a:rPr lang="lv-LV" sz="1600" dirty="0" err="1">
                <a:cs typeface="Arabic Typesetting" panose="03020402040406030203" pitchFamily="66" charset="-78"/>
              </a:rPr>
              <a:t>Empower</a:t>
            </a:r>
            <a:r>
              <a:rPr lang="lv-LV" sz="1600" dirty="0">
                <a:cs typeface="Arabic Typesetting" panose="03020402040406030203" pitchFamily="66" charset="-78"/>
              </a:rPr>
              <a:t>” par līnijas projektēšanas un būvniecības </a:t>
            </a:r>
            <a:r>
              <a:rPr lang="lv-LV" sz="1600" dirty="0" smtClean="0">
                <a:cs typeface="Arabic Typesetting" panose="03020402040406030203" pitchFamily="66" charset="-78"/>
              </a:rPr>
              <a:t>darbiem.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>
                <a:cs typeface="Arabic Typesetting" panose="03020402040406030203" pitchFamily="66" charset="-78"/>
              </a:rPr>
              <a:t>2019.gada decembris - </a:t>
            </a:r>
            <a:r>
              <a:rPr lang="lv-LV" sz="1600" dirty="0" smtClean="0">
                <a:cs typeface="Arabic Typesetting" panose="03020402040406030203" pitchFamily="66" charset="-78"/>
              </a:rPr>
              <a:t>projekta paredzētais realizācijas </a:t>
            </a:r>
            <a:r>
              <a:rPr lang="lv-LV" sz="1600" dirty="0">
                <a:cs typeface="Arabic Typesetting" panose="03020402040406030203" pitchFamily="66" charset="-78"/>
              </a:rPr>
              <a:t>beigu </a:t>
            </a:r>
            <a:r>
              <a:rPr lang="lv-LV" sz="1600" dirty="0" smtClean="0">
                <a:cs typeface="Arabic Typesetting" panose="03020402040406030203" pitchFamily="66" charset="-78"/>
              </a:rPr>
              <a:t>termiņš.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lv-LV" sz="1600" dirty="0" smtClean="0">
              <a:cs typeface="Arabic Typesetting" panose="03020402040406030203" pitchFamily="66" charset="-78"/>
            </a:endParaRPr>
          </a:p>
          <a:p>
            <a:pPr algn="just">
              <a:spcBef>
                <a:spcPts val="0"/>
              </a:spcBef>
              <a:spcAft>
                <a:spcPts val="500"/>
              </a:spcAft>
              <a:buFont typeface="Wingdings" panose="05000000000000000000" pitchFamily="2" charset="2"/>
              <a:buChar char="Ø"/>
              <a:defRPr/>
            </a:pPr>
            <a:r>
              <a:rPr lang="lv-LV" sz="21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Igaunijas - Latvijas trešais 330 </a:t>
            </a:r>
            <a:r>
              <a:rPr lang="lv-LV" sz="2100" b="1" dirty="0" err="1">
                <a:solidFill>
                  <a:srgbClr val="98002E"/>
                </a:solidFill>
                <a:cs typeface="Arabic Typesetting" panose="03020402040406030203" pitchFamily="66" charset="-78"/>
              </a:rPr>
              <a:t>kV</a:t>
            </a:r>
            <a:r>
              <a:rPr lang="lv-LV" sz="21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 </a:t>
            </a:r>
            <a:r>
              <a:rPr lang="lv-LV" sz="2100" b="1" dirty="0" err="1">
                <a:solidFill>
                  <a:srgbClr val="98002E"/>
                </a:solidFill>
                <a:cs typeface="Arabic Typesetting" panose="03020402040406030203" pitchFamily="66" charset="-78"/>
              </a:rPr>
              <a:t>starpsavienojums</a:t>
            </a:r>
            <a:r>
              <a:rPr lang="lv-LV" sz="21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 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Projekta </a:t>
            </a:r>
            <a:r>
              <a:rPr lang="lv-LV" sz="1600" dirty="0">
                <a:cs typeface="Arabic Typesetting" panose="03020402040406030203" pitchFamily="66" charset="-78"/>
              </a:rPr>
              <a:t>realizācijas izmaksas Latvijas teritorijā  - 97,6 milj. EUR,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2014</a:t>
            </a:r>
            <a:r>
              <a:rPr lang="lv-LV" sz="1600" dirty="0">
                <a:cs typeface="Arabic Typesetting" panose="03020402040406030203" pitchFamily="66" charset="-78"/>
              </a:rPr>
              <a:t>. gada 21.novembrī (EK lēmums Nr.C(2014)8580) projektam ir piešķirts līdzfinansējums </a:t>
            </a:r>
            <a:r>
              <a:rPr lang="lv-LV" sz="16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112,3 miljoni EUR apmērā, kas ir 65% no kopējām projekta izmaksām</a:t>
            </a:r>
            <a:r>
              <a:rPr lang="lv-LV" sz="1600" dirty="0">
                <a:cs typeface="Arabic Typesetting" panose="03020402040406030203" pitchFamily="66" charset="-78"/>
              </a:rPr>
              <a:t>. No tiem </a:t>
            </a:r>
            <a:r>
              <a:rPr lang="lv-LV" sz="16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63,38 miljoni EUR tiek piešķirti Latvijai </a:t>
            </a:r>
            <a:r>
              <a:rPr lang="lv-LV" sz="1600" dirty="0">
                <a:cs typeface="Arabic Typesetting" panose="03020402040406030203" pitchFamily="66" charset="-78"/>
              </a:rPr>
              <a:t>un 48,921 miljoni EUR – </a:t>
            </a:r>
            <a:r>
              <a:rPr lang="lv-LV" sz="1600" dirty="0" smtClean="0">
                <a:cs typeface="Arabic Typesetting" panose="03020402040406030203" pitchFamily="66" charset="-78"/>
              </a:rPr>
              <a:t>Igaunijai.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>
                <a:cs typeface="Arabic Typesetting" panose="03020402040406030203" pitchFamily="66" charset="-78"/>
              </a:rPr>
              <a:t>2015. gada </a:t>
            </a:r>
            <a:r>
              <a:rPr lang="lv-LV" sz="1600" dirty="0" smtClean="0">
                <a:cs typeface="Arabic Typesetting" panose="03020402040406030203" pitchFamily="66" charset="-78"/>
              </a:rPr>
              <a:t>13. </a:t>
            </a:r>
            <a:r>
              <a:rPr lang="lv-LV" sz="1600" dirty="0">
                <a:cs typeface="Arabic Typesetting" panose="03020402040406030203" pitchFamily="66" charset="-78"/>
              </a:rPr>
              <a:t>maijā noslēgts Granta līgums ar Eiropas Inovācijas un tīkla </a:t>
            </a:r>
            <a:r>
              <a:rPr lang="lv-LV" sz="1600" dirty="0" err="1">
                <a:cs typeface="Arabic Typesetting" panose="03020402040406030203" pitchFamily="66" charset="-78"/>
              </a:rPr>
              <a:t>izpildaģentūru</a:t>
            </a:r>
            <a:r>
              <a:rPr lang="lv-LV" sz="1600" dirty="0">
                <a:cs typeface="Arabic Typesetting" panose="03020402040406030203" pitchFamily="66" charset="-78"/>
              </a:rPr>
              <a:t> par līdzfinansējuma izmantošanas nosacījumiem.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2016</a:t>
            </a:r>
            <a:r>
              <a:rPr lang="lv-LV" sz="1600" dirty="0">
                <a:cs typeface="Arabic Typesetting" panose="03020402040406030203" pitchFamily="66" charset="-78"/>
              </a:rPr>
              <a:t>. gada 9. </a:t>
            </a:r>
            <a:r>
              <a:rPr lang="lv-LV" sz="1600" dirty="0" smtClean="0">
                <a:cs typeface="Arabic Typesetting" panose="03020402040406030203" pitchFamily="66" charset="-78"/>
              </a:rPr>
              <a:t>novembrī izsludināta </a:t>
            </a:r>
            <a:r>
              <a:rPr lang="lv-LV" sz="1600" dirty="0">
                <a:cs typeface="Arabic Typesetting" panose="03020402040406030203" pitchFamily="66" charset="-78"/>
              </a:rPr>
              <a:t>iepirkumu </a:t>
            </a:r>
            <a:r>
              <a:rPr lang="lv-LV" sz="1600" dirty="0" smtClean="0">
                <a:cs typeface="Arabic Typesetting" panose="03020402040406030203" pitchFamily="66" charset="-78"/>
              </a:rPr>
              <a:t>procedūra,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600" dirty="0" smtClean="0">
                <a:cs typeface="Arabic Typesetting" panose="03020402040406030203" pitchFamily="66" charset="-78"/>
              </a:rPr>
              <a:t>2020.gada beigās </a:t>
            </a:r>
            <a:r>
              <a:rPr lang="lv-LV" sz="1600" dirty="0">
                <a:cs typeface="Arabic Typesetting" panose="03020402040406030203" pitchFamily="66" charset="-78"/>
              </a:rPr>
              <a:t>- projekta paredzētais realizācijas beigu termiņš.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endParaRPr lang="lv-LV" sz="1600" dirty="0">
              <a:cs typeface="Arabic Typesetting" panose="03020402040406030203" pitchFamily="66" charset="-78"/>
            </a:endParaRP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lv-LV" sz="1600" dirty="0" smtClean="0">
              <a:cs typeface="Arabic Typesetting" panose="03020402040406030203" pitchFamily="66" charset="-78"/>
            </a:endParaRPr>
          </a:p>
        </p:txBody>
      </p:sp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6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828800" y="116632"/>
            <a:ext cx="6781800" cy="504056"/>
          </a:xfrm>
        </p:spPr>
        <p:txBody>
          <a:bodyPr>
            <a:normAutofit fontScale="90000"/>
          </a:bodyPr>
          <a:lstStyle/>
          <a:p>
            <a:r>
              <a:rPr lang="lv-LV" sz="2800" b="1" dirty="0">
                <a:solidFill>
                  <a:srgbClr val="98002E"/>
                </a:solidFill>
              </a:rPr>
              <a:t>Aktuālie attīstības projekti</a:t>
            </a:r>
          </a:p>
        </p:txBody>
      </p:sp>
      <p:pic>
        <p:nvPicPr>
          <p:cNvPr id="9" name="Picture 4" descr="Sans_smils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581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Placeholder 2"/>
          <p:cNvSpPr>
            <a:spLocks noGrp="1"/>
          </p:cNvSpPr>
          <p:nvPr>
            <p:ph type="body" sz="half" idx="1"/>
          </p:nvPr>
        </p:nvSpPr>
        <p:spPr>
          <a:xfrm>
            <a:off x="1619250" y="978024"/>
            <a:ext cx="7345238" cy="446720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lv-LV" sz="1900" b="1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Rīgas TEC-2 </a:t>
            </a:r>
            <a:r>
              <a:rPr lang="lv-LV" sz="19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– </a:t>
            </a:r>
            <a:r>
              <a:rPr lang="lv-LV" sz="1900" b="1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Rīgas HES 330 </a:t>
            </a:r>
            <a:r>
              <a:rPr lang="lv-LV" sz="1900" b="1" dirty="0" err="1" smtClean="0">
                <a:solidFill>
                  <a:srgbClr val="98002E"/>
                </a:solidFill>
                <a:cs typeface="Arabic Typesetting" panose="03020402040406030203" pitchFamily="66" charset="-78"/>
              </a:rPr>
              <a:t>kV</a:t>
            </a:r>
            <a:r>
              <a:rPr lang="lv-LV" sz="1900" b="1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 elektropārvades </a:t>
            </a:r>
            <a:r>
              <a:rPr lang="lv-LV" sz="19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līnija 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500" dirty="0">
                <a:cs typeface="Arabic Typesetting" panose="03020402040406030203" pitchFamily="66" charset="-78"/>
              </a:rPr>
              <a:t>Projekta </a:t>
            </a:r>
            <a:r>
              <a:rPr lang="lv-LV" sz="1500" dirty="0" smtClean="0">
                <a:cs typeface="Arabic Typesetting" panose="03020402040406030203" pitchFamily="66" charset="-78"/>
              </a:rPr>
              <a:t>plānotas realizācijas </a:t>
            </a:r>
            <a:r>
              <a:rPr lang="lv-LV" sz="1500" dirty="0">
                <a:cs typeface="Arabic Typesetting" panose="03020402040406030203" pitchFamily="66" charset="-78"/>
              </a:rPr>
              <a:t>izmaksas  - </a:t>
            </a:r>
            <a:r>
              <a:rPr lang="lv-LV" sz="1500" dirty="0" smtClean="0">
                <a:cs typeface="Arabic Typesetting" panose="03020402040406030203" pitchFamily="66" charset="-78"/>
              </a:rPr>
              <a:t>19,98 </a:t>
            </a:r>
            <a:r>
              <a:rPr lang="lv-LV" sz="1500" dirty="0">
                <a:cs typeface="Arabic Typesetting" panose="03020402040406030203" pitchFamily="66" charset="-78"/>
              </a:rPr>
              <a:t>milj. EUR,</a:t>
            </a: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500" dirty="0" smtClean="0">
                <a:cs typeface="Arabic Typesetting" panose="03020402040406030203" pitchFamily="66" charset="-78"/>
              </a:rPr>
              <a:t>2016. </a:t>
            </a:r>
            <a:r>
              <a:rPr lang="lv-LV" sz="1500" dirty="0">
                <a:cs typeface="Arabic Typesetting" panose="03020402040406030203" pitchFamily="66" charset="-78"/>
              </a:rPr>
              <a:t>gada </a:t>
            </a:r>
            <a:r>
              <a:rPr lang="lv-LV" sz="1500" dirty="0" smtClean="0">
                <a:cs typeface="Arabic Typesetting" panose="03020402040406030203" pitchFamily="66" charset="-78"/>
              </a:rPr>
              <a:t>7. novembrī iesniegts pieteikums Eiropas </a:t>
            </a:r>
            <a:r>
              <a:rPr lang="lv-LV" sz="1500" dirty="0">
                <a:cs typeface="Arabic Typesetting" panose="03020402040406030203" pitchFamily="66" charset="-78"/>
              </a:rPr>
              <a:t>Inovācijas un tīkla </a:t>
            </a:r>
            <a:r>
              <a:rPr lang="lv-LV" sz="1500" dirty="0" err="1" smtClean="0">
                <a:cs typeface="Arabic Typesetting" panose="03020402040406030203" pitchFamily="66" charset="-78"/>
              </a:rPr>
              <a:t>izpildaģentūrā</a:t>
            </a:r>
            <a:r>
              <a:rPr lang="lv-LV" sz="1500" dirty="0" smtClean="0">
                <a:cs typeface="Arabic Typesetting" panose="03020402040406030203" pitchFamily="66" charset="-78"/>
              </a:rPr>
              <a:t> par </a:t>
            </a:r>
            <a:r>
              <a:rPr lang="lv-LV" sz="1500" dirty="0">
                <a:cs typeface="Arabic Typesetting" panose="03020402040406030203" pitchFamily="66" charset="-78"/>
              </a:rPr>
              <a:t>līdzfinansējuma </a:t>
            </a:r>
            <a:r>
              <a:rPr lang="lv-LV" sz="1500" dirty="0" smtClean="0">
                <a:cs typeface="Arabic Typesetting" panose="03020402040406030203" pitchFamily="66" charset="-78"/>
              </a:rPr>
              <a:t>piešķiršanu 50% apmērā.</a:t>
            </a:r>
            <a:endParaRPr lang="lv-LV" sz="1500" dirty="0">
              <a:cs typeface="Arabic Typesetting" panose="03020402040406030203" pitchFamily="66" charset="-78"/>
            </a:endParaRP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500" dirty="0" smtClean="0">
                <a:cs typeface="Arabic Typesetting" panose="03020402040406030203" pitchFamily="66" charset="-78"/>
              </a:rPr>
              <a:t>2017. </a:t>
            </a:r>
            <a:r>
              <a:rPr lang="lv-LV" sz="1500" dirty="0">
                <a:cs typeface="Arabic Typesetting" panose="03020402040406030203" pitchFamily="66" charset="-78"/>
              </a:rPr>
              <a:t>gada </a:t>
            </a:r>
            <a:r>
              <a:rPr lang="lv-LV" sz="1500" dirty="0" smtClean="0">
                <a:cs typeface="Arabic Typesetting" panose="03020402040406030203" pitchFamily="66" charset="-78"/>
              </a:rPr>
              <a:t>augustā paredzēta iepirkumu procedūras izsludināšana,</a:t>
            </a:r>
            <a:endParaRPr lang="lv-LV" sz="1500" dirty="0">
              <a:cs typeface="Arabic Typesetting" panose="03020402040406030203" pitchFamily="66" charset="-78"/>
            </a:endParaRPr>
          </a:p>
          <a:p>
            <a:pPr marL="809625" algn="just">
              <a:lnSpc>
                <a:spcPct val="110000"/>
              </a:lnSpc>
              <a:spcBef>
                <a:spcPts val="0"/>
              </a:spcBef>
              <a:spcAft>
                <a:spcPts val="400"/>
              </a:spcAft>
              <a:buFont typeface="Wingdings" panose="05000000000000000000" pitchFamily="2" charset="2"/>
              <a:buChar char="ü"/>
              <a:defRPr/>
            </a:pPr>
            <a:r>
              <a:rPr lang="lv-LV" sz="1500" dirty="0" smtClean="0">
                <a:cs typeface="Arabic Typesetting" panose="03020402040406030203" pitchFamily="66" charset="-78"/>
              </a:rPr>
              <a:t>2020. gada </a:t>
            </a:r>
            <a:r>
              <a:rPr lang="lv-LV" sz="1500" dirty="0">
                <a:cs typeface="Arabic Typesetting" panose="03020402040406030203" pitchFamily="66" charset="-78"/>
              </a:rPr>
              <a:t>decembris - projekta paredzētais realizācijas beigu </a:t>
            </a:r>
            <a:r>
              <a:rPr lang="lv-LV" sz="1500" dirty="0" smtClean="0">
                <a:cs typeface="Arabic Typesetting" panose="03020402040406030203" pitchFamily="66" charset="-78"/>
              </a:rPr>
              <a:t>termiņš, pirms </a:t>
            </a:r>
            <a:r>
              <a:rPr lang="lv-LV" sz="1500" dirty="0">
                <a:cs typeface="Arabic Typesetting" panose="03020402040406030203" pitchFamily="66" charset="-78"/>
              </a:rPr>
              <a:t>trešā Igaunijas-Latvijas </a:t>
            </a:r>
            <a:r>
              <a:rPr lang="lv-LV" sz="1500" dirty="0" err="1">
                <a:cs typeface="Arabic Typesetting" panose="03020402040406030203" pitchFamily="66" charset="-78"/>
              </a:rPr>
              <a:t>starpsavienojuma</a:t>
            </a:r>
            <a:r>
              <a:rPr lang="lv-LV" sz="1500" dirty="0">
                <a:cs typeface="Arabic Typesetting" panose="03020402040406030203" pitchFamily="66" charset="-78"/>
              </a:rPr>
              <a:t> projekta </a:t>
            </a:r>
            <a:r>
              <a:rPr lang="lv-LV" sz="1500" dirty="0" smtClean="0">
                <a:cs typeface="Arabic Typesetting" panose="03020402040406030203" pitchFamily="66" charset="-78"/>
              </a:rPr>
              <a:t>realizācijas.</a:t>
            </a:r>
            <a:endParaRPr lang="lv-LV" sz="1500" dirty="0">
              <a:cs typeface="Arabic Typesetting" panose="03020402040406030203" pitchFamily="66" charset="-78"/>
            </a:endParaRP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endParaRPr lang="lv-LV" sz="1600" dirty="0" smtClean="0">
              <a:cs typeface="Arabic Typesetting" panose="03020402040406030203" pitchFamily="66" charset="-78"/>
            </a:endParaRPr>
          </a:p>
          <a:p>
            <a:pPr algn="just"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Ø"/>
              <a:defRPr/>
            </a:pPr>
            <a:r>
              <a:rPr lang="lv-LV" sz="1900" b="1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Baltijas </a:t>
            </a:r>
            <a:r>
              <a:rPr lang="lv-LV" sz="1900" b="1" dirty="0">
                <a:solidFill>
                  <a:srgbClr val="98002E"/>
                </a:solidFill>
                <a:cs typeface="Arabic Typesetting" panose="03020402040406030203" pitchFamily="66" charset="-78"/>
              </a:rPr>
              <a:t>valstu sinhronizācija ar kontinentālo Eiropu</a:t>
            </a:r>
          </a:p>
          <a:p>
            <a:pPr marL="0" indent="0" algn="just">
              <a:spcBef>
                <a:spcPts val="0"/>
              </a:spcBef>
              <a:spcAft>
                <a:spcPts val="1200"/>
              </a:spcAft>
              <a:buNone/>
              <a:defRPr/>
            </a:pPr>
            <a:r>
              <a:rPr lang="lv-LV" sz="1500" dirty="0">
                <a:cs typeface="Arabic Typesetting" panose="03020402040406030203" pitchFamily="66" charset="-78"/>
              </a:rPr>
              <a:t>Projekts nodrošinās Baltijas valstu </a:t>
            </a:r>
            <a:r>
              <a:rPr lang="lv-LV" sz="1500" dirty="0" smtClean="0">
                <a:cs typeface="Arabic Typesetting" panose="03020402040406030203" pitchFamily="66" charset="-78"/>
              </a:rPr>
              <a:t>enerģētikas salas likvidēšanu un </a:t>
            </a:r>
            <a:r>
              <a:rPr lang="lv-LV" sz="1500" dirty="0" err="1" smtClean="0">
                <a:cs typeface="Arabic Typesetting" panose="03020402040406030203" pitchFamily="66" charset="-78"/>
              </a:rPr>
              <a:t>elektroenerģētisko</a:t>
            </a:r>
            <a:r>
              <a:rPr lang="lv-LV" sz="1500" dirty="0" smtClean="0">
                <a:cs typeface="Arabic Typesetting" panose="03020402040406030203" pitchFamily="66" charset="-78"/>
              </a:rPr>
              <a:t> </a:t>
            </a:r>
            <a:r>
              <a:rPr lang="lv-LV" sz="1500" dirty="0">
                <a:cs typeface="Arabic Typesetting" panose="03020402040406030203" pitchFamily="66" charset="-78"/>
              </a:rPr>
              <a:t>neatkarību no trešajām valstīm, t.sk. Krievijas, kā arī nodrošinās Baltijas valstu elektroenerģijas tirgu pilnīgu integrāciju </a:t>
            </a:r>
            <a:r>
              <a:rPr lang="lv-LV" sz="1500" dirty="0" smtClean="0">
                <a:cs typeface="Arabic Typesetting" panose="03020402040406030203" pitchFamily="66" charset="-78"/>
              </a:rPr>
              <a:t>Eiropas </a:t>
            </a:r>
            <a:r>
              <a:rPr lang="lv-LV" sz="1500" dirty="0">
                <a:cs typeface="Arabic Typesetting" panose="03020402040406030203" pitchFamily="66" charset="-78"/>
              </a:rPr>
              <a:t>iekšējā </a:t>
            </a:r>
            <a:r>
              <a:rPr lang="lv-LV" sz="1500" dirty="0" smtClean="0">
                <a:cs typeface="Arabic Typesetting" panose="03020402040406030203" pitchFamily="66" charset="-78"/>
              </a:rPr>
              <a:t>elektroenerģijas </a:t>
            </a:r>
            <a:r>
              <a:rPr lang="lv-LV" sz="1500" dirty="0">
                <a:cs typeface="Arabic Typesetting" panose="03020402040406030203" pitchFamily="66" charset="-78"/>
              </a:rPr>
              <a:t>tirgū. </a:t>
            </a:r>
            <a:r>
              <a:rPr lang="lv-LV" sz="1500" dirty="0" smtClean="0">
                <a:cs typeface="Arabic Typesetting" panose="03020402040406030203" pitchFamily="66" charset="-78"/>
              </a:rPr>
              <a:t>Patlaban notiek </a:t>
            </a:r>
            <a:r>
              <a:rPr lang="lv-LV" sz="1500" dirty="0">
                <a:cs typeface="Arabic Typesetting" panose="03020402040406030203" pitchFamily="66" charset="-78"/>
              </a:rPr>
              <a:t>izpēte par </a:t>
            </a:r>
            <a:r>
              <a:rPr lang="lv-LV" sz="1500" dirty="0" smtClean="0">
                <a:cs typeface="Arabic Typesetting" panose="03020402040406030203" pitchFamily="66" charset="-78"/>
              </a:rPr>
              <a:t>iespējamā </a:t>
            </a:r>
            <a:r>
              <a:rPr lang="lv-LV" sz="1500" dirty="0">
                <a:cs typeface="Arabic Typesetting" panose="03020402040406030203" pitchFamily="66" charset="-78"/>
              </a:rPr>
              <a:t>savienošanas varianta </a:t>
            </a:r>
            <a:r>
              <a:rPr lang="lv-LV" sz="1500" dirty="0" smtClean="0">
                <a:cs typeface="Arabic Typesetting" panose="03020402040406030203" pitchFamily="66" charset="-78"/>
              </a:rPr>
              <a:t>izvēli. </a:t>
            </a:r>
            <a:r>
              <a:rPr lang="lv-LV" sz="1500" dirty="0">
                <a:solidFill>
                  <a:srgbClr val="98002E"/>
                </a:solidFill>
                <a:cs typeface="Arabic Typesetting" panose="03020402040406030203" pitchFamily="66" charset="-78"/>
              </a:rPr>
              <a:t>Eiropas Komisija ir gatava </a:t>
            </a:r>
            <a:r>
              <a:rPr lang="lv-LV" sz="1500" dirty="0" smtClean="0">
                <a:solidFill>
                  <a:srgbClr val="98002E"/>
                </a:solidFill>
                <a:cs typeface="Arabic Typesetting" panose="03020402040406030203" pitchFamily="66" charset="-78"/>
              </a:rPr>
              <a:t>segt līdz pat </a:t>
            </a:r>
            <a:r>
              <a:rPr lang="lv-LV" sz="1500" dirty="0">
                <a:solidFill>
                  <a:srgbClr val="98002E"/>
                </a:solidFill>
                <a:cs typeface="Arabic Typesetting" panose="03020402040406030203" pitchFamily="66" charset="-78"/>
              </a:rPr>
              <a:t>75% </a:t>
            </a:r>
            <a:r>
              <a:rPr lang="lv-LV" sz="1500" dirty="0">
                <a:cs typeface="Arabic Typesetting" panose="03020402040406030203" pitchFamily="66" charset="-78"/>
              </a:rPr>
              <a:t>no </a:t>
            </a:r>
            <a:r>
              <a:rPr lang="lv-LV" sz="1500" dirty="0" smtClean="0">
                <a:cs typeface="Arabic Typesetting" panose="03020402040406030203" pitchFamily="66" charset="-78"/>
              </a:rPr>
              <a:t>projekta </a:t>
            </a:r>
            <a:r>
              <a:rPr lang="lv-LV" sz="1500" dirty="0">
                <a:cs typeface="Arabic Typesetting" panose="03020402040406030203" pitchFamily="66" charset="-78"/>
              </a:rPr>
              <a:t>kopējām </a:t>
            </a:r>
            <a:r>
              <a:rPr lang="lv-LV" sz="1500" dirty="0" smtClean="0">
                <a:cs typeface="Arabic Typesetting" panose="03020402040406030203" pitchFamily="66" charset="-78"/>
              </a:rPr>
              <a:t>realizācijas </a:t>
            </a:r>
            <a:r>
              <a:rPr lang="lv-LV" sz="1500" dirty="0">
                <a:cs typeface="Arabic Typesetting" panose="03020402040406030203" pitchFamily="66" charset="-78"/>
              </a:rPr>
              <a:t>izmaksām</a:t>
            </a:r>
            <a:r>
              <a:rPr lang="lv-LV" sz="1500" dirty="0" smtClean="0">
                <a:cs typeface="Arabic Typesetting" panose="03020402040406030203" pitchFamily="66" charset="-78"/>
              </a:rPr>
              <a:t>.</a:t>
            </a:r>
            <a:endParaRPr lang="lv-LV" altLang="lv-LV" sz="1500" dirty="0" smtClean="0">
              <a:hlinkClick r:id="rId2" action="ppaction://hlinksldjump"/>
            </a:endParaRPr>
          </a:p>
        </p:txBody>
      </p:sp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7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785739" y="188640"/>
            <a:ext cx="6781800" cy="531912"/>
          </a:xfrm>
        </p:spPr>
        <p:txBody>
          <a:bodyPr>
            <a:normAutofit/>
          </a:bodyPr>
          <a:lstStyle/>
          <a:p>
            <a:r>
              <a:rPr lang="lv-LV" sz="2800" b="1" dirty="0">
                <a:solidFill>
                  <a:srgbClr val="98002E"/>
                </a:solidFill>
              </a:rPr>
              <a:t>Aktuālie attīstības projekti</a:t>
            </a:r>
          </a:p>
        </p:txBody>
      </p:sp>
      <p:pic>
        <p:nvPicPr>
          <p:cNvPr id="9" name="Picture 4" descr="Sans_smil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14713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8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619250" y="188640"/>
            <a:ext cx="7524750" cy="513928"/>
          </a:xfrm>
        </p:spPr>
        <p:txBody>
          <a:bodyPr>
            <a:noAutofit/>
          </a:bodyPr>
          <a:lstStyle/>
          <a:p>
            <a:r>
              <a:rPr lang="lv-LV" sz="2600" b="1" dirty="0">
                <a:solidFill>
                  <a:srgbClr val="98002E"/>
                </a:solidFill>
              </a:rPr>
              <a:t>Baltijas valstu pārvades tīkla attīstība līdz </a:t>
            </a:r>
            <a:r>
              <a:rPr lang="lv-LV" sz="2600" b="1" dirty="0" smtClean="0">
                <a:solidFill>
                  <a:srgbClr val="98002E"/>
                </a:solidFill>
              </a:rPr>
              <a:t>2025.gadam</a:t>
            </a:r>
            <a:endParaRPr lang="en-US" sz="2600" b="1" dirty="0">
              <a:solidFill>
                <a:srgbClr val="98002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19250" y="836712"/>
            <a:ext cx="702372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1500" dirty="0" smtClean="0"/>
              <a:t>Projekti, kas iekļauti nacionālajos </a:t>
            </a:r>
            <a:r>
              <a:rPr lang="lv-LV" sz="1500" dirty="0"/>
              <a:t>un Eiropas desmitgades attīstības </a:t>
            </a:r>
            <a:r>
              <a:rPr lang="lv-LV" sz="1500" dirty="0" smtClean="0"/>
              <a:t>plānos</a:t>
            </a:r>
            <a:endParaRPr lang="en-US" sz="15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14" t="13127" r="25934" b="4390"/>
          <a:stretch/>
        </p:blipFill>
        <p:spPr bwMode="auto">
          <a:xfrm>
            <a:off x="1807290" y="1293371"/>
            <a:ext cx="5645030" cy="51626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5508103" y="1556792"/>
            <a:ext cx="3594721" cy="2478596"/>
            <a:chOff x="5727757" y="1579522"/>
            <a:chExt cx="3388347" cy="2514600"/>
          </a:xfrm>
        </p:grpSpPr>
        <p:sp>
          <p:nvSpPr>
            <p:cNvPr id="16" name="Isosceles Triangle 15"/>
            <p:cNvSpPr/>
            <p:nvPr/>
          </p:nvSpPr>
          <p:spPr>
            <a:xfrm rot="14704174">
              <a:off x="6440748" y="1915887"/>
              <a:ext cx="1376461" cy="2802443"/>
            </a:xfrm>
            <a:prstGeom prst="triangle">
              <a:avLst/>
            </a:prstGeom>
            <a:solidFill>
              <a:srgbClr val="9C9CDF">
                <a:alpha val="23137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lv-LV">
                <a:solidFill>
                  <a:srgbClr val="FFFFFF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6601504" y="1579522"/>
              <a:ext cx="2514600" cy="2514600"/>
            </a:xfrm>
            <a:prstGeom prst="ellipse">
              <a:avLst/>
            </a:prstGeom>
            <a:solidFill>
              <a:srgbClr val="9C9CDF">
                <a:alpha val="47059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lv-LV">
                <a:solidFill>
                  <a:srgbClr val="FFFFFF"/>
                </a:solidFill>
              </a:endParaRPr>
            </a:p>
          </p:txBody>
        </p:sp>
      </p:grpSp>
      <p:pic>
        <p:nvPicPr>
          <p:cNvPr id="1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83" t="13471" r="6596" b="3839"/>
          <a:stretch/>
        </p:blipFill>
        <p:spPr bwMode="auto">
          <a:xfrm>
            <a:off x="6444208" y="1592796"/>
            <a:ext cx="2658616" cy="2442592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 descr="Sans_smils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81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Line 12"/>
          <p:cNvSpPr>
            <a:spLocks noChangeShapeType="1"/>
          </p:cNvSpPr>
          <p:nvPr/>
        </p:nvSpPr>
        <p:spPr bwMode="auto">
          <a:xfrm>
            <a:off x="1752600" y="6477000"/>
            <a:ext cx="7162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lv-LV" dirty="0"/>
          </a:p>
        </p:txBody>
      </p:sp>
      <p:sp>
        <p:nvSpPr>
          <p:cNvPr id="3077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610600" y="6477000"/>
            <a:ext cx="304800" cy="304800"/>
          </a:xfrm>
          <a:noFill/>
        </p:spPr>
        <p:txBody>
          <a:bodyPr/>
          <a:lstStyle/>
          <a:p>
            <a:fld id="{80DF81EC-859D-425E-8326-DB8176F60F06}" type="slidenum">
              <a:rPr lang="lv-LV" altLang="lv-LV" sz="900" smtClean="0"/>
              <a:pPr/>
              <a:t>9</a:t>
            </a:fld>
            <a:endParaRPr lang="lv-LV" altLang="lv-LV" sz="900" dirty="0" smtClean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905000" y="304800"/>
            <a:ext cx="6781800" cy="685800"/>
          </a:xfrm>
        </p:spPr>
        <p:txBody>
          <a:bodyPr>
            <a:normAutofit fontScale="90000"/>
          </a:bodyPr>
          <a:lstStyle/>
          <a:p>
            <a:r>
              <a:rPr lang="lv-LV" sz="2500" b="1" dirty="0">
                <a:solidFill>
                  <a:srgbClr val="98002E"/>
                </a:solidFill>
              </a:rPr>
              <a:t>Elektroenerģijas sistēmas jaudas pietiekamības novērtējums Baltijas valstīs </a:t>
            </a:r>
          </a:p>
        </p:txBody>
      </p:sp>
      <p:pic>
        <p:nvPicPr>
          <p:cNvPr id="9" name="Picture 4" descr="Sans_smilsu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192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7" name="Chart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32658675"/>
              </p:ext>
            </p:extLst>
          </p:nvPr>
        </p:nvGraphicFramePr>
        <p:xfrm>
          <a:off x="1880070" y="1124744"/>
          <a:ext cx="6940401" cy="26947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0" r:id="rId4" imgW="7297544" imgH="3029975" progId="Excel.Chart.8">
                  <p:embed/>
                </p:oleObj>
              </mc:Choice>
              <mc:Fallback>
                <p:oleObj r:id="rId4" imgW="7297544" imgH="302997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0070" y="1124744"/>
                        <a:ext cx="6940401" cy="269478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Chart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9488945"/>
              </p:ext>
            </p:extLst>
          </p:nvPr>
        </p:nvGraphicFramePr>
        <p:xfrm>
          <a:off x="1848767" y="4102211"/>
          <a:ext cx="6970464" cy="23745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1" r:id="rId6" imgW="7260965" imgH="2530059" progId="Excel.Chart.8">
                  <p:embed/>
                </p:oleObj>
              </mc:Choice>
              <mc:Fallback>
                <p:oleObj r:id="rId6" imgW="7260965" imgH="2530059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8767" y="4102211"/>
                        <a:ext cx="6970464" cy="237452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7"/>
          <p:cNvSpPr>
            <a:spLocks noChangeArrowheads="1"/>
          </p:cNvSpPr>
          <p:nvPr/>
        </p:nvSpPr>
        <p:spPr bwMode="auto">
          <a:xfrm>
            <a:off x="2849418" y="4221088"/>
            <a:ext cx="5245364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400000"/>
                </a:solidFill>
              </a:rPr>
              <a:t>Jaudas pietiekamības novērtējums ziemas sezonai N-2 režīmā</a:t>
            </a:r>
          </a:p>
        </p:txBody>
      </p:sp>
      <p:sp>
        <p:nvSpPr>
          <p:cNvPr id="16" name="Rectangle 17"/>
          <p:cNvSpPr>
            <a:spLocks noChangeArrowheads="1"/>
          </p:cNvSpPr>
          <p:nvPr/>
        </p:nvSpPr>
        <p:spPr bwMode="auto">
          <a:xfrm>
            <a:off x="2849418" y="1207785"/>
            <a:ext cx="5245363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spcBef>
                <a:spcPct val="0"/>
              </a:spcBef>
              <a:buFontTx/>
              <a:buNone/>
            </a:pPr>
            <a:r>
              <a:rPr lang="lv-LV" altLang="lv-LV" sz="1200" b="1" dirty="0">
                <a:solidFill>
                  <a:srgbClr val="400000"/>
                </a:solidFill>
              </a:rPr>
              <a:t>Jaudas pietiekamības novērtējums ziemas sezonai N-0 režīmā</a:t>
            </a:r>
          </a:p>
        </p:txBody>
      </p:sp>
    </p:spTree>
    <p:extLst>
      <p:ext uri="{BB962C8B-B14F-4D97-AF65-F5344CB8AC3E}">
        <p14:creationId xmlns:p14="http://schemas.microsoft.com/office/powerpoint/2010/main" val="621760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6818</TotalTime>
  <Words>576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Microsoft Excel Chart</vt:lpstr>
      <vt:lpstr>PowerPoint Presentation</vt:lpstr>
      <vt:lpstr>Starpsavienojumu attīstība Baltijas reģionā</vt:lpstr>
      <vt:lpstr>Ģenerācija Baltijas reģionā</vt:lpstr>
      <vt:lpstr>Vēja elektrostaciju attīstība Baltijā</vt:lpstr>
      <vt:lpstr>Pieaug starpvalstu tirdzniecība</vt:lpstr>
      <vt:lpstr>Aktuālie attīstības projekti</vt:lpstr>
      <vt:lpstr>Aktuālie attīstības projekti</vt:lpstr>
      <vt:lpstr>Baltijas valstu pārvades tīkla attīstība līdz 2025.gadam</vt:lpstr>
      <vt:lpstr>Elektroenerģijas sistēmas jaudas pietiekamības novērtējums Baltijas valstīs </vt:lpstr>
      <vt:lpstr>Kopsavilkums</vt:lpstr>
      <vt:lpstr>Latvijas elektroenerģijas pārvades sistēmas operators  AS AUGSTSPRIEGUMA TĪKLS  Dārzciema iela 86, Rīga, LV-1073 T: (+371) 67728353 F: (+371) 67728858 ast@ast.lv www.ast.lv</vt:lpstr>
    </vt:vector>
  </TitlesOfParts>
  <Company>Latvenergo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Andris Sproģis</dc:creator>
  <cp:lastModifiedBy>Gatis Junghāns</cp:lastModifiedBy>
  <cp:revision>175</cp:revision>
  <dcterms:created xsi:type="dcterms:W3CDTF">2016-03-02T08:17:18Z</dcterms:created>
  <dcterms:modified xsi:type="dcterms:W3CDTF">2017-02-07T11:47:18Z</dcterms:modified>
</cp:coreProperties>
</file>